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62" r:id="rId3"/>
    <p:sldId id="257" r:id="rId4"/>
    <p:sldId id="286" r:id="rId5"/>
    <p:sldId id="261" r:id="rId6"/>
    <p:sldId id="265" r:id="rId7"/>
    <p:sldId id="266" r:id="rId8"/>
    <p:sldId id="267" r:id="rId9"/>
    <p:sldId id="275" r:id="rId10"/>
    <p:sldId id="276" r:id="rId11"/>
    <p:sldId id="277" r:id="rId12"/>
    <p:sldId id="278" r:id="rId13"/>
    <p:sldId id="279" r:id="rId14"/>
    <p:sldId id="268" r:id="rId15"/>
    <p:sldId id="269" r:id="rId16"/>
    <p:sldId id="270" r:id="rId17"/>
    <p:sldId id="271" r:id="rId18"/>
    <p:sldId id="272" r:id="rId19"/>
    <p:sldId id="273" r:id="rId20"/>
    <p:sldId id="274" r:id="rId21"/>
    <p:sldId id="281" r:id="rId22"/>
    <p:sldId id="282" r:id="rId23"/>
    <p:sldId id="283" r:id="rId24"/>
    <p:sldId id="284" r:id="rId25"/>
    <p:sldId id="285" r:id="rId26"/>
    <p:sldId id="280" r:id="rId27"/>
    <p:sldId id="287" r:id="rId28"/>
    <p:sldId id="259" r:id="rId29"/>
    <p:sldId id="264" r:id="rId30"/>
    <p:sldId id="26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57"/>
    <p:restoredTop sz="94643"/>
  </p:normalViewPr>
  <p:slideViewPr>
    <p:cSldViewPr snapToGrid="0" snapToObjects="1">
      <p:cViewPr varScale="1">
        <p:scale>
          <a:sx n="112" d="100"/>
          <a:sy n="112" d="100"/>
        </p:scale>
        <p:origin x="60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EF131-3D48-41F0-BD05-B5CC03389D5F}" type="datetimeFigureOut">
              <a:rPr lang="en-US" smtClean="0"/>
              <a:t>3/19/2018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9C9D94-757C-4B2C-A5E3-E0B9588555EA}" type="slidenum">
              <a:rPr lang="en-US" smtClean="0"/>
              <a:t>‹#›</a:t>
            </a:fld>
            <a:endParaRPr lang="en-US"/>
          </a:p>
        </p:txBody>
      </p:sp>
    </p:spTree>
    <p:extLst>
      <p:ext uri="{BB962C8B-B14F-4D97-AF65-F5344CB8AC3E}">
        <p14:creationId xmlns:p14="http://schemas.microsoft.com/office/powerpoint/2010/main" val="3042491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920E69-114D-4743-82C3-9668C09DBE61}" type="slidenum">
              <a:rPr lang="en-US" smtClean="0"/>
              <a:t>14</a:t>
            </a:fld>
            <a:endParaRPr lang="en-US"/>
          </a:p>
        </p:txBody>
      </p:sp>
    </p:spTree>
    <p:extLst>
      <p:ext uri="{BB962C8B-B14F-4D97-AF65-F5344CB8AC3E}">
        <p14:creationId xmlns:p14="http://schemas.microsoft.com/office/powerpoint/2010/main" val="1650416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2C3CDE-0D4E-2742-91FD-A21DD01DD9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53100E5A-BB88-D641-8F13-ADA0391255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46A43A2-63E4-B848-8718-5CB1A9E4870E}"/>
              </a:ext>
            </a:extLst>
          </p:cNvPr>
          <p:cNvSpPr>
            <a:spLocks noGrp="1"/>
          </p:cNvSpPr>
          <p:nvPr>
            <p:ph type="dt" sz="half" idx="10"/>
          </p:nvPr>
        </p:nvSpPr>
        <p:spPr/>
        <p:txBody>
          <a:bodyPr/>
          <a:lstStyle/>
          <a:p>
            <a:fld id="{52C770CB-3A54-8F4B-AF72-7474DC558DD4}" type="datetimeFigureOut">
              <a:rPr lang="en-US" smtClean="0"/>
              <a:t>3/19/2018</a:t>
            </a:fld>
            <a:endParaRPr lang="en-US"/>
          </a:p>
        </p:txBody>
      </p:sp>
      <p:sp>
        <p:nvSpPr>
          <p:cNvPr id="5" name="Footer Placeholder 4">
            <a:extLst>
              <a:ext uri="{FF2B5EF4-FFF2-40B4-BE49-F238E27FC236}">
                <a16:creationId xmlns:a16="http://schemas.microsoft.com/office/drawing/2014/main" xmlns="" id="{10DB5AA7-2DF5-CA4B-86F9-C28200161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FBFED9B-4367-9F49-B99C-53877E323421}"/>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3327334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015DDD-1C97-AE46-A975-BB9208625E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7E4445BF-3354-2C40-B277-E6E6E370190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6B73F5B-2927-A046-812F-66F6521D21E3}"/>
              </a:ext>
            </a:extLst>
          </p:cNvPr>
          <p:cNvSpPr>
            <a:spLocks noGrp="1"/>
          </p:cNvSpPr>
          <p:nvPr>
            <p:ph type="dt" sz="half" idx="10"/>
          </p:nvPr>
        </p:nvSpPr>
        <p:spPr/>
        <p:txBody>
          <a:bodyPr/>
          <a:lstStyle/>
          <a:p>
            <a:fld id="{52C770CB-3A54-8F4B-AF72-7474DC558DD4}" type="datetimeFigureOut">
              <a:rPr lang="en-US" smtClean="0"/>
              <a:t>3/19/2018</a:t>
            </a:fld>
            <a:endParaRPr lang="en-US"/>
          </a:p>
        </p:txBody>
      </p:sp>
      <p:sp>
        <p:nvSpPr>
          <p:cNvPr id="5" name="Footer Placeholder 4">
            <a:extLst>
              <a:ext uri="{FF2B5EF4-FFF2-40B4-BE49-F238E27FC236}">
                <a16:creationId xmlns:a16="http://schemas.microsoft.com/office/drawing/2014/main" xmlns="" id="{EA0487E6-C771-5C4C-B2B6-68181206FC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BA431C9-5444-3843-B6BD-2A176AAED6F4}"/>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1883626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C8CA1230-9F10-CD43-8F26-F63E5DD488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61B8989F-59DC-DC4F-8721-0398DB7E9A5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48C5FD7-409E-8040-A567-F4A2C0AFCCAC}"/>
              </a:ext>
            </a:extLst>
          </p:cNvPr>
          <p:cNvSpPr>
            <a:spLocks noGrp="1"/>
          </p:cNvSpPr>
          <p:nvPr>
            <p:ph type="dt" sz="half" idx="10"/>
          </p:nvPr>
        </p:nvSpPr>
        <p:spPr/>
        <p:txBody>
          <a:bodyPr/>
          <a:lstStyle/>
          <a:p>
            <a:fld id="{52C770CB-3A54-8F4B-AF72-7474DC558DD4}" type="datetimeFigureOut">
              <a:rPr lang="en-US" smtClean="0"/>
              <a:t>3/19/2018</a:t>
            </a:fld>
            <a:endParaRPr lang="en-US"/>
          </a:p>
        </p:txBody>
      </p:sp>
      <p:sp>
        <p:nvSpPr>
          <p:cNvPr id="5" name="Footer Placeholder 4">
            <a:extLst>
              <a:ext uri="{FF2B5EF4-FFF2-40B4-BE49-F238E27FC236}">
                <a16:creationId xmlns:a16="http://schemas.microsoft.com/office/drawing/2014/main" xmlns="" id="{9C4E6B1B-4E69-454C-AD5C-1CBFF5052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568C834-00E8-4644-A389-FD10870952BE}"/>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216229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A55A66-B6F4-724D-8D5A-7768BEAF8B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5AA6D8B-B46B-984D-9153-5F5E153BA4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DBE09ED-F0F3-E64F-AA95-0B89D7B109ED}"/>
              </a:ext>
            </a:extLst>
          </p:cNvPr>
          <p:cNvSpPr>
            <a:spLocks noGrp="1"/>
          </p:cNvSpPr>
          <p:nvPr>
            <p:ph type="dt" sz="half" idx="10"/>
          </p:nvPr>
        </p:nvSpPr>
        <p:spPr/>
        <p:txBody>
          <a:bodyPr/>
          <a:lstStyle/>
          <a:p>
            <a:fld id="{52C770CB-3A54-8F4B-AF72-7474DC558DD4}" type="datetimeFigureOut">
              <a:rPr lang="en-US" smtClean="0"/>
              <a:t>3/19/2018</a:t>
            </a:fld>
            <a:endParaRPr lang="en-US"/>
          </a:p>
        </p:txBody>
      </p:sp>
      <p:sp>
        <p:nvSpPr>
          <p:cNvPr id="5" name="Footer Placeholder 4">
            <a:extLst>
              <a:ext uri="{FF2B5EF4-FFF2-40B4-BE49-F238E27FC236}">
                <a16:creationId xmlns:a16="http://schemas.microsoft.com/office/drawing/2014/main" xmlns="" id="{679E2BF5-410B-7845-8D06-3499BECE4B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9DBA5A2-9ABE-6E45-845D-BF957B05B7BF}"/>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185126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22EF23-C59A-0241-A2EB-4A54EE04D2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0F592258-0903-4341-AC54-F98F29DB24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B797EBCF-A2BB-4F40-85A4-16572BC961C8}"/>
              </a:ext>
            </a:extLst>
          </p:cNvPr>
          <p:cNvSpPr>
            <a:spLocks noGrp="1"/>
          </p:cNvSpPr>
          <p:nvPr>
            <p:ph type="dt" sz="half" idx="10"/>
          </p:nvPr>
        </p:nvSpPr>
        <p:spPr/>
        <p:txBody>
          <a:bodyPr/>
          <a:lstStyle/>
          <a:p>
            <a:fld id="{52C770CB-3A54-8F4B-AF72-7474DC558DD4}" type="datetimeFigureOut">
              <a:rPr lang="en-US" smtClean="0"/>
              <a:t>3/19/2018</a:t>
            </a:fld>
            <a:endParaRPr lang="en-US"/>
          </a:p>
        </p:txBody>
      </p:sp>
      <p:sp>
        <p:nvSpPr>
          <p:cNvPr id="5" name="Footer Placeholder 4">
            <a:extLst>
              <a:ext uri="{FF2B5EF4-FFF2-40B4-BE49-F238E27FC236}">
                <a16:creationId xmlns:a16="http://schemas.microsoft.com/office/drawing/2014/main" xmlns="" id="{FB6DFB2B-3EBE-4B4C-9A39-A6C2F637B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FF4774B-54F4-1B43-A63A-E2334582B7D4}"/>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2504878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B909B8-24F5-B346-AA88-B79B3C1C96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E0128DC-36EA-3D48-AE02-D7DEC24C44D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8FFA75E2-B25A-4A4B-B96D-3A08CCE8F44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C0DE39F4-AB88-1B40-8E1B-3DFDEC22EF96}"/>
              </a:ext>
            </a:extLst>
          </p:cNvPr>
          <p:cNvSpPr>
            <a:spLocks noGrp="1"/>
          </p:cNvSpPr>
          <p:nvPr>
            <p:ph type="dt" sz="half" idx="10"/>
          </p:nvPr>
        </p:nvSpPr>
        <p:spPr/>
        <p:txBody>
          <a:bodyPr/>
          <a:lstStyle/>
          <a:p>
            <a:fld id="{52C770CB-3A54-8F4B-AF72-7474DC558DD4}" type="datetimeFigureOut">
              <a:rPr lang="en-US" smtClean="0"/>
              <a:t>3/19/2018</a:t>
            </a:fld>
            <a:endParaRPr lang="en-US"/>
          </a:p>
        </p:txBody>
      </p:sp>
      <p:sp>
        <p:nvSpPr>
          <p:cNvPr id="6" name="Footer Placeholder 5">
            <a:extLst>
              <a:ext uri="{FF2B5EF4-FFF2-40B4-BE49-F238E27FC236}">
                <a16:creationId xmlns:a16="http://schemas.microsoft.com/office/drawing/2014/main" xmlns="" id="{5191A077-7056-C047-86FA-751AF76626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577710D-9DA4-AC4A-9682-744551A857E7}"/>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1264213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86C52A-71B6-BE43-B9BE-17AB59771C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888D4C39-F117-B74F-AF83-16F9C1F82F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694EFDFE-9419-2B4E-8724-792A1E4F89C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67906593-5187-5847-B532-F8C09F803D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72D47255-C8C5-D647-9E21-BA8EE9E14EA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136B3F76-0589-CB4B-963B-297616A767A8}"/>
              </a:ext>
            </a:extLst>
          </p:cNvPr>
          <p:cNvSpPr>
            <a:spLocks noGrp="1"/>
          </p:cNvSpPr>
          <p:nvPr>
            <p:ph type="dt" sz="half" idx="10"/>
          </p:nvPr>
        </p:nvSpPr>
        <p:spPr/>
        <p:txBody>
          <a:bodyPr/>
          <a:lstStyle/>
          <a:p>
            <a:fld id="{52C770CB-3A54-8F4B-AF72-7474DC558DD4}" type="datetimeFigureOut">
              <a:rPr lang="en-US" smtClean="0"/>
              <a:t>3/19/2018</a:t>
            </a:fld>
            <a:endParaRPr lang="en-US"/>
          </a:p>
        </p:txBody>
      </p:sp>
      <p:sp>
        <p:nvSpPr>
          <p:cNvPr id="8" name="Footer Placeholder 7">
            <a:extLst>
              <a:ext uri="{FF2B5EF4-FFF2-40B4-BE49-F238E27FC236}">
                <a16:creationId xmlns:a16="http://schemas.microsoft.com/office/drawing/2014/main" xmlns="" id="{5C61BE1B-787B-3141-9D34-7B9789177E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5D844469-5AAB-B845-B89F-E4F8B4AF0D38}"/>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274208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08D116-FBDF-8349-ACFB-7641349021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DEA2DB1E-3B0D-CF44-8826-5645DF2076A2}"/>
              </a:ext>
            </a:extLst>
          </p:cNvPr>
          <p:cNvSpPr>
            <a:spLocks noGrp="1"/>
          </p:cNvSpPr>
          <p:nvPr>
            <p:ph type="dt" sz="half" idx="10"/>
          </p:nvPr>
        </p:nvSpPr>
        <p:spPr/>
        <p:txBody>
          <a:bodyPr/>
          <a:lstStyle/>
          <a:p>
            <a:fld id="{52C770CB-3A54-8F4B-AF72-7474DC558DD4}" type="datetimeFigureOut">
              <a:rPr lang="en-US" smtClean="0"/>
              <a:t>3/19/2018</a:t>
            </a:fld>
            <a:endParaRPr lang="en-US"/>
          </a:p>
        </p:txBody>
      </p:sp>
      <p:sp>
        <p:nvSpPr>
          <p:cNvPr id="4" name="Footer Placeholder 3">
            <a:extLst>
              <a:ext uri="{FF2B5EF4-FFF2-40B4-BE49-F238E27FC236}">
                <a16:creationId xmlns:a16="http://schemas.microsoft.com/office/drawing/2014/main" xmlns="" id="{72F3FF06-5701-104C-A634-20624748D1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519DD4A5-FB70-5843-AACF-9F83A671DA1F}"/>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235347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6A7FDFC-1EF4-7543-A1C9-03D8DE0C79CA}"/>
              </a:ext>
            </a:extLst>
          </p:cNvPr>
          <p:cNvSpPr>
            <a:spLocks noGrp="1"/>
          </p:cNvSpPr>
          <p:nvPr>
            <p:ph type="dt" sz="half" idx="10"/>
          </p:nvPr>
        </p:nvSpPr>
        <p:spPr/>
        <p:txBody>
          <a:bodyPr/>
          <a:lstStyle/>
          <a:p>
            <a:fld id="{52C770CB-3A54-8F4B-AF72-7474DC558DD4}" type="datetimeFigureOut">
              <a:rPr lang="en-US" smtClean="0"/>
              <a:t>3/19/2018</a:t>
            </a:fld>
            <a:endParaRPr lang="en-US"/>
          </a:p>
        </p:txBody>
      </p:sp>
      <p:sp>
        <p:nvSpPr>
          <p:cNvPr id="3" name="Footer Placeholder 2">
            <a:extLst>
              <a:ext uri="{FF2B5EF4-FFF2-40B4-BE49-F238E27FC236}">
                <a16:creationId xmlns:a16="http://schemas.microsoft.com/office/drawing/2014/main" xmlns="" id="{D6833A21-974A-D34E-A51B-B8880233B3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455644C9-1569-D644-AA42-B416DC6CC8A7}"/>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137552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9DB6AF-5436-1946-9601-0586A026ED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1CCBAD7C-4974-0947-94C1-D923BA912F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B35F0B96-555E-4541-AED9-9733EC6CD2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8DD55E1C-9730-F743-829F-FA2F26A9E312}"/>
              </a:ext>
            </a:extLst>
          </p:cNvPr>
          <p:cNvSpPr>
            <a:spLocks noGrp="1"/>
          </p:cNvSpPr>
          <p:nvPr>
            <p:ph type="dt" sz="half" idx="10"/>
          </p:nvPr>
        </p:nvSpPr>
        <p:spPr/>
        <p:txBody>
          <a:bodyPr/>
          <a:lstStyle/>
          <a:p>
            <a:fld id="{52C770CB-3A54-8F4B-AF72-7474DC558DD4}" type="datetimeFigureOut">
              <a:rPr lang="en-US" smtClean="0"/>
              <a:t>3/19/2018</a:t>
            </a:fld>
            <a:endParaRPr lang="en-US"/>
          </a:p>
        </p:txBody>
      </p:sp>
      <p:sp>
        <p:nvSpPr>
          <p:cNvPr id="6" name="Footer Placeholder 5">
            <a:extLst>
              <a:ext uri="{FF2B5EF4-FFF2-40B4-BE49-F238E27FC236}">
                <a16:creationId xmlns:a16="http://schemas.microsoft.com/office/drawing/2014/main" xmlns="" id="{AA552A9A-9DF9-124A-89E8-A3571FBE08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CEC9E77-9FE7-1144-9728-354F407CE7EE}"/>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1378915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820BEC-0956-3C46-8CC0-D025994CF5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D4BFB30-FBEB-8D4F-B241-530E21BC4C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BA2EA7B-F2C6-6640-96E7-14B24D0A50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6B3FBA55-2A31-0E4D-8F25-94615B94897C}"/>
              </a:ext>
            </a:extLst>
          </p:cNvPr>
          <p:cNvSpPr>
            <a:spLocks noGrp="1"/>
          </p:cNvSpPr>
          <p:nvPr>
            <p:ph type="dt" sz="half" idx="10"/>
          </p:nvPr>
        </p:nvSpPr>
        <p:spPr/>
        <p:txBody>
          <a:bodyPr/>
          <a:lstStyle/>
          <a:p>
            <a:fld id="{52C770CB-3A54-8F4B-AF72-7474DC558DD4}" type="datetimeFigureOut">
              <a:rPr lang="en-US" smtClean="0"/>
              <a:t>3/19/2018</a:t>
            </a:fld>
            <a:endParaRPr lang="en-US"/>
          </a:p>
        </p:txBody>
      </p:sp>
      <p:sp>
        <p:nvSpPr>
          <p:cNvPr id="6" name="Footer Placeholder 5">
            <a:extLst>
              <a:ext uri="{FF2B5EF4-FFF2-40B4-BE49-F238E27FC236}">
                <a16:creationId xmlns:a16="http://schemas.microsoft.com/office/drawing/2014/main" xmlns="" id="{99891143-4DF6-1D44-93EA-F7C2270DAF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5ED1AAD-7003-A64F-92F8-3F448046DCB0}"/>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3549377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690984D-91CB-E842-9080-3B7F2302B0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35BB5901-6BD9-954A-A96A-B1D50EDA71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E59B4BD-3A1A-9246-9080-30DF889A66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C770CB-3A54-8F4B-AF72-7474DC558DD4}" type="datetimeFigureOut">
              <a:rPr lang="en-US" smtClean="0"/>
              <a:t>3/19/2018</a:t>
            </a:fld>
            <a:endParaRPr lang="en-US"/>
          </a:p>
        </p:txBody>
      </p:sp>
      <p:sp>
        <p:nvSpPr>
          <p:cNvPr id="5" name="Footer Placeholder 4">
            <a:extLst>
              <a:ext uri="{FF2B5EF4-FFF2-40B4-BE49-F238E27FC236}">
                <a16:creationId xmlns:a16="http://schemas.microsoft.com/office/drawing/2014/main" xmlns="" id="{31F756A7-6314-E840-911C-83E6875A55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510AB604-62F5-A041-83FA-555C33911B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EB082D-750D-674D-83A5-74E4FDA0A3E0}" type="slidenum">
              <a:rPr lang="en-US" smtClean="0"/>
              <a:t>‹#›</a:t>
            </a:fld>
            <a:endParaRPr lang="en-US"/>
          </a:p>
        </p:txBody>
      </p:sp>
      <p:pic>
        <p:nvPicPr>
          <p:cNvPr id="7" name="Picture 6">
            <a:extLst>
              <a:ext uri="{FF2B5EF4-FFF2-40B4-BE49-F238E27FC236}">
                <a16:creationId xmlns:a16="http://schemas.microsoft.com/office/drawing/2014/main" xmlns="" id="{17F0703C-45EF-054D-B9BE-42F3CF74813F}"/>
              </a:ext>
            </a:extLst>
          </p:cNvPr>
          <p:cNvPicPr>
            <a:picLocks noChangeAspect="1"/>
          </p:cNvPicPr>
          <p:nvPr userDrawn="1"/>
        </p:nvPicPr>
        <p:blipFill>
          <a:blip r:embed="rId13"/>
          <a:stretch>
            <a:fillRect/>
          </a:stretch>
        </p:blipFill>
        <p:spPr>
          <a:xfrm>
            <a:off x="11222830" y="5958079"/>
            <a:ext cx="899921" cy="899921"/>
          </a:xfrm>
          <a:prstGeom prst="rect">
            <a:avLst/>
          </a:prstGeom>
        </p:spPr>
      </p:pic>
    </p:spTree>
    <p:extLst>
      <p:ext uri="{BB962C8B-B14F-4D97-AF65-F5344CB8AC3E}">
        <p14:creationId xmlns:p14="http://schemas.microsoft.com/office/powerpoint/2010/main" val="1977307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plot.ly/~tli2001/8/"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lot.ly/~tli2001/4/"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hyperlink" Target="http://www.bart.gov/"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64.111.127.166/origin-destinati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086DF4-F9B1-C140-B439-D29AEF755739}"/>
              </a:ext>
            </a:extLst>
          </p:cNvPr>
          <p:cNvSpPr>
            <a:spLocks noGrp="1"/>
          </p:cNvSpPr>
          <p:nvPr>
            <p:ph type="ctrTitle"/>
          </p:nvPr>
        </p:nvSpPr>
        <p:spPr>
          <a:xfrm>
            <a:off x="1236324" y="1831279"/>
            <a:ext cx="9144000" cy="2387600"/>
          </a:xfrm>
        </p:spPr>
        <p:txBody>
          <a:bodyPr/>
          <a:lstStyle/>
          <a:p>
            <a:pPr algn="l"/>
            <a:r>
              <a:rPr lang="en-US" b="1" dirty="0"/>
              <a:t>Branch</a:t>
            </a:r>
            <a:r>
              <a:rPr lang="en-US" b="1" dirty="0">
                <a:solidFill>
                  <a:schemeClr val="accent1">
                    <a:lumMod val="75000"/>
                  </a:schemeClr>
                </a:solidFill>
              </a:rPr>
              <a:t>4</a:t>
            </a:r>
          </a:p>
        </p:txBody>
      </p:sp>
      <p:sp>
        <p:nvSpPr>
          <p:cNvPr id="3" name="Subtitle 2">
            <a:extLst>
              <a:ext uri="{FF2B5EF4-FFF2-40B4-BE49-F238E27FC236}">
                <a16:creationId xmlns:a16="http://schemas.microsoft.com/office/drawing/2014/main" xmlns="" id="{67B49B21-D17F-3948-8015-8553988718FA}"/>
              </a:ext>
            </a:extLst>
          </p:cNvPr>
          <p:cNvSpPr>
            <a:spLocks noGrp="1"/>
          </p:cNvSpPr>
          <p:nvPr>
            <p:ph type="subTitle" idx="1"/>
          </p:nvPr>
        </p:nvSpPr>
        <p:spPr>
          <a:xfrm>
            <a:off x="1236324" y="4310954"/>
            <a:ext cx="9144000" cy="1655762"/>
          </a:xfrm>
        </p:spPr>
        <p:txBody>
          <a:bodyPr/>
          <a:lstStyle/>
          <a:p>
            <a:pPr algn="l"/>
            <a:r>
              <a:rPr lang="en-US" b="1" dirty="0"/>
              <a:t>BART </a:t>
            </a:r>
            <a:r>
              <a:rPr lang="en-US" b="1" dirty="0">
                <a:solidFill>
                  <a:schemeClr val="accent1">
                    <a:lumMod val="75000"/>
                  </a:schemeClr>
                </a:solidFill>
              </a:rPr>
              <a:t>Analytics</a:t>
            </a:r>
          </a:p>
        </p:txBody>
      </p:sp>
      <p:pic>
        <p:nvPicPr>
          <p:cNvPr id="4" name="Picture 3">
            <a:extLst>
              <a:ext uri="{FF2B5EF4-FFF2-40B4-BE49-F238E27FC236}">
                <a16:creationId xmlns:a16="http://schemas.microsoft.com/office/drawing/2014/main" xmlns="" id="{6E077D58-2C96-6947-8C52-11CD2E896EE0}"/>
              </a:ext>
            </a:extLst>
          </p:cNvPr>
          <p:cNvPicPr>
            <a:picLocks noChangeAspect="1"/>
          </p:cNvPicPr>
          <p:nvPr/>
        </p:nvPicPr>
        <p:blipFill>
          <a:blip r:embed="rId2"/>
          <a:stretch>
            <a:fillRect/>
          </a:stretch>
        </p:blipFill>
        <p:spPr>
          <a:xfrm>
            <a:off x="6207874" y="3376007"/>
            <a:ext cx="5080000" cy="3251200"/>
          </a:xfrm>
          <a:prstGeom prst="rect">
            <a:avLst/>
          </a:prstGeom>
        </p:spPr>
      </p:pic>
      <p:pic>
        <p:nvPicPr>
          <p:cNvPr id="5" name="Picture 4">
            <a:extLst>
              <a:ext uri="{FF2B5EF4-FFF2-40B4-BE49-F238E27FC236}">
                <a16:creationId xmlns:a16="http://schemas.microsoft.com/office/drawing/2014/main" xmlns="" id="{9EBC2EAF-A532-AB42-BB97-F50893F5A35D}"/>
              </a:ext>
            </a:extLst>
          </p:cNvPr>
          <p:cNvPicPr>
            <a:picLocks noChangeAspect="1"/>
          </p:cNvPicPr>
          <p:nvPr/>
        </p:nvPicPr>
        <p:blipFill>
          <a:blip r:embed="rId3"/>
          <a:stretch>
            <a:fillRect/>
          </a:stretch>
        </p:blipFill>
        <p:spPr>
          <a:xfrm>
            <a:off x="9890059" y="5145178"/>
            <a:ext cx="971151" cy="1447015"/>
          </a:xfrm>
          <a:prstGeom prst="rect">
            <a:avLst/>
          </a:prstGeom>
        </p:spPr>
      </p:pic>
    </p:spTree>
    <p:extLst>
      <p:ext uri="{BB962C8B-B14F-4D97-AF65-F5344CB8AC3E}">
        <p14:creationId xmlns:p14="http://schemas.microsoft.com/office/powerpoint/2010/main" val="2954330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229747-AE69-B041-A15B-06110BA2905E}"/>
              </a:ext>
            </a:extLst>
          </p:cNvPr>
          <p:cNvSpPr>
            <a:spLocks noGrp="1"/>
          </p:cNvSpPr>
          <p:nvPr>
            <p:ph type="title"/>
          </p:nvPr>
        </p:nvSpPr>
        <p:spPr/>
        <p:txBody>
          <a:bodyPr/>
          <a:lstStyle/>
          <a:p>
            <a:r>
              <a:rPr lang="en-US" dirty="0"/>
              <a:t>Super Bowl Impact– </a:t>
            </a:r>
            <a:r>
              <a:rPr lang="en-US" dirty="0">
                <a:solidFill>
                  <a:schemeClr val="accent1">
                    <a:lumMod val="75000"/>
                  </a:schemeClr>
                </a:solidFill>
              </a:rPr>
              <a:t>Destination (Jan-Feb)</a:t>
            </a:r>
          </a:p>
        </p:txBody>
      </p:sp>
      <p:pic>
        <p:nvPicPr>
          <p:cNvPr id="6" name="Content Placeholder 5">
            <a:extLst>
              <a:ext uri="{FF2B5EF4-FFF2-40B4-BE49-F238E27FC236}">
                <a16:creationId xmlns:a16="http://schemas.microsoft.com/office/drawing/2014/main" xmlns="" id="{EBB5A86F-ECE0-7845-8429-1E7007BE68D7}"/>
              </a:ext>
            </a:extLst>
          </p:cNvPr>
          <p:cNvPicPr>
            <a:picLocks noGrp="1" noChangeAspect="1"/>
          </p:cNvPicPr>
          <p:nvPr>
            <p:ph idx="1"/>
          </p:nvPr>
        </p:nvPicPr>
        <p:blipFill>
          <a:blip r:embed="rId2"/>
          <a:stretch>
            <a:fillRect/>
          </a:stretch>
        </p:blipFill>
        <p:spPr>
          <a:xfrm>
            <a:off x="550333" y="1284114"/>
            <a:ext cx="10591799" cy="5482965"/>
          </a:xfrm>
          <a:prstGeom prst="rect">
            <a:avLst/>
          </a:prstGeom>
        </p:spPr>
      </p:pic>
    </p:spTree>
    <p:extLst>
      <p:ext uri="{BB962C8B-B14F-4D97-AF65-F5344CB8AC3E}">
        <p14:creationId xmlns:p14="http://schemas.microsoft.com/office/powerpoint/2010/main" val="1873466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C56A67-A20E-5E4D-A74E-238273B85937}"/>
              </a:ext>
            </a:extLst>
          </p:cNvPr>
          <p:cNvSpPr>
            <a:spLocks noGrp="1"/>
          </p:cNvSpPr>
          <p:nvPr>
            <p:ph type="title"/>
          </p:nvPr>
        </p:nvSpPr>
        <p:spPr/>
        <p:txBody>
          <a:bodyPr/>
          <a:lstStyle/>
          <a:p>
            <a:r>
              <a:rPr lang="en-US" dirty="0"/>
              <a:t>Weekday </a:t>
            </a:r>
            <a:r>
              <a:rPr lang="en-US" dirty="0">
                <a:solidFill>
                  <a:schemeClr val="accent1">
                    <a:lumMod val="75000"/>
                  </a:schemeClr>
                </a:solidFill>
              </a:rPr>
              <a:t>Impact</a:t>
            </a:r>
            <a:r>
              <a:rPr lang="en-US" dirty="0"/>
              <a:t> </a:t>
            </a:r>
          </a:p>
        </p:txBody>
      </p:sp>
      <p:pic>
        <p:nvPicPr>
          <p:cNvPr id="6" name="Content Placeholder 5">
            <a:extLst>
              <a:ext uri="{FF2B5EF4-FFF2-40B4-BE49-F238E27FC236}">
                <a16:creationId xmlns:a16="http://schemas.microsoft.com/office/drawing/2014/main" xmlns="" id="{BC8596AD-D0C6-3140-BC2E-62A617C65C2E}"/>
              </a:ext>
            </a:extLst>
          </p:cNvPr>
          <p:cNvPicPr>
            <a:picLocks noGrp="1" noChangeAspect="1"/>
          </p:cNvPicPr>
          <p:nvPr>
            <p:ph idx="1"/>
          </p:nvPr>
        </p:nvPicPr>
        <p:blipFill>
          <a:blip r:embed="rId2"/>
          <a:stretch>
            <a:fillRect/>
          </a:stretch>
        </p:blipFill>
        <p:spPr>
          <a:xfrm>
            <a:off x="1574800" y="1458542"/>
            <a:ext cx="7924800" cy="5333159"/>
          </a:xfrm>
          <a:prstGeom prst="rect">
            <a:avLst/>
          </a:prstGeom>
        </p:spPr>
      </p:pic>
    </p:spTree>
    <p:extLst>
      <p:ext uri="{BB962C8B-B14F-4D97-AF65-F5344CB8AC3E}">
        <p14:creationId xmlns:p14="http://schemas.microsoft.com/office/powerpoint/2010/main" val="3671852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93677F-E46B-D643-A069-0BF50D480DE2}"/>
              </a:ext>
            </a:extLst>
          </p:cNvPr>
          <p:cNvSpPr>
            <a:spLocks noGrp="1"/>
          </p:cNvSpPr>
          <p:nvPr>
            <p:ph type="title"/>
          </p:nvPr>
        </p:nvSpPr>
        <p:spPr/>
        <p:txBody>
          <a:bodyPr/>
          <a:lstStyle/>
          <a:p>
            <a:r>
              <a:rPr lang="en-US" dirty="0"/>
              <a:t>Key Learnings – </a:t>
            </a:r>
            <a:r>
              <a:rPr lang="en-US" dirty="0">
                <a:solidFill>
                  <a:schemeClr val="accent1">
                    <a:lumMod val="75000"/>
                  </a:schemeClr>
                </a:solidFill>
              </a:rPr>
              <a:t>Weekdays indexing</a:t>
            </a:r>
          </a:p>
        </p:txBody>
      </p:sp>
      <p:pic>
        <p:nvPicPr>
          <p:cNvPr id="4" name="Content Placeholder 3">
            <a:extLst>
              <a:ext uri="{FF2B5EF4-FFF2-40B4-BE49-F238E27FC236}">
                <a16:creationId xmlns:a16="http://schemas.microsoft.com/office/drawing/2014/main" xmlns="" id="{93AC8758-C283-5446-8ABF-1F235EC41476}"/>
              </a:ext>
            </a:extLst>
          </p:cNvPr>
          <p:cNvPicPr>
            <a:picLocks noGrp="1" noChangeAspect="1"/>
          </p:cNvPicPr>
          <p:nvPr>
            <p:ph idx="1"/>
          </p:nvPr>
        </p:nvPicPr>
        <p:blipFill>
          <a:blip r:embed="rId2"/>
          <a:stretch>
            <a:fillRect/>
          </a:stretch>
        </p:blipFill>
        <p:spPr>
          <a:xfrm>
            <a:off x="838200" y="1690688"/>
            <a:ext cx="11107218" cy="1971411"/>
          </a:xfrm>
          <a:prstGeom prst="rect">
            <a:avLst/>
          </a:prstGeom>
        </p:spPr>
      </p:pic>
      <p:pic>
        <p:nvPicPr>
          <p:cNvPr id="6" name="Picture 5">
            <a:extLst>
              <a:ext uri="{FF2B5EF4-FFF2-40B4-BE49-F238E27FC236}">
                <a16:creationId xmlns:a16="http://schemas.microsoft.com/office/drawing/2014/main" xmlns="" id="{542D260C-6030-1647-B90B-3B060952DFA6}"/>
              </a:ext>
            </a:extLst>
          </p:cNvPr>
          <p:cNvPicPr>
            <a:picLocks noChangeAspect="1"/>
          </p:cNvPicPr>
          <p:nvPr/>
        </p:nvPicPr>
        <p:blipFill>
          <a:blip r:embed="rId3"/>
          <a:stretch>
            <a:fillRect/>
          </a:stretch>
        </p:blipFill>
        <p:spPr>
          <a:xfrm>
            <a:off x="2712779" y="3685673"/>
            <a:ext cx="2476500" cy="2984500"/>
          </a:xfrm>
          <a:prstGeom prst="rect">
            <a:avLst/>
          </a:prstGeom>
        </p:spPr>
      </p:pic>
      <p:pic>
        <p:nvPicPr>
          <p:cNvPr id="7" name="Picture 6">
            <a:extLst>
              <a:ext uri="{FF2B5EF4-FFF2-40B4-BE49-F238E27FC236}">
                <a16:creationId xmlns:a16="http://schemas.microsoft.com/office/drawing/2014/main" xmlns="" id="{57C9EA57-0C26-A54A-8879-2981E6C2EF68}"/>
              </a:ext>
            </a:extLst>
          </p:cNvPr>
          <p:cNvPicPr>
            <a:picLocks noChangeAspect="1"/>
          </p:cNvPicPr>
          <p:nvPr/>
        </p:nvPicPr>
        <p:blipFill>
          <a:blip r:embed="rId4"/>
          <a:stretch>
            <a:fillRect/>
          </a:stretch>
        </p:blipFill>
        <p:spPr>
          <a:xfrm>
            <a:off x="7684976" y="3662099"/>
            <a:ext cx="2064274" cy="3090580"/>
          </a:xfrm>
          <a:prstGeom prst="rect">
            <a:avLst/>
          </a:prstGeom>
        </p:spPr>
      </p:pic>
      <p:sp>
        <p:nvSpPr>
          <p:cNvPr id="8" name="Rectangle 7">
            <a:extLst>
              <a:ext uri="{FF2B5EF4-FFF2-40B4-BE49-F238E27FC236}">
                <a16:creationId xmlns:a16="http://schemas.microsoft.com/office/drawing/2014/main" xmlns="" id="{CDA4D993-54F9-6F43-A1C2-678C8B8DEDA8}"/>
              </a:ext>
            </a:extLst>
          </p:cNvPr>
          <p:cNvSpPr/>
          <p:nvPr/>
        </p:nvSpPr>
        <p:spPr>
          <a:xfrm>
            <a:off x="460303" y="3795593"/>
            <a:ext cx="2040046" cy="646331"/>
          </a:xfrm>
          <a:prstGeom prst="rect">
            <a:avLst/>
          </a:prstGeom>
          <a:noFill/>
        </p:spPr>
        <p:txBody>
          <a:bodyPr wrap="squar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Before</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xmlns="" id="{5B093AFB-BFF3-174B-996C-9185DAF995B2}"/>
              </a:ext>
            </a:extLst>
          </p:cNvPr>
          <p:cNvSpPr/>
          <p:nvPr/>
        </p:nvSpPr>
        <p:spPr>
          <a:xfrm>
            <a:off x="5052666" y="3862336"/>
            <a:ext cx="2040046" cy="646331"/>
          </a:xfrm>
          <a:prstGeom prst="rect">
            <a:avLst/>
          </a:prstGeom>
          <a:noFill/>
        </p:spPr>
        <p:txBody>
          <a:bodyPr wrap="squar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After </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10" name="Right Arrow 9">
            <a:extLst>
              <a:ext uri="{FF2B5EF4-FFF2-40B4-BE49-F238E27FC236}">
                <a16:creationId xmlns:a16="http://schemas.microsoft.com/office/drawing/2014/main" xmlns="" id="{5409E4B3-FD8F-6F41-9BF8-7E816B549675}"/>
              </a:ext>
            </a:extLst>
          </p:cNvPr>
          <p:cNvSpPr/>
          <p:nvPr/>
        </p:nvSpPr>
        <p:spPr>
          <a:xfrm>
            <a:off x="6584474" y="4118759"/>
            <a:ext cx="295809" cy="133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xmlns="" id="{3B65441E-6217-1E40-A608-B1E54513A873}"/>
              </a:ext>
            </a:extLst>
          </p:cNvPr>
          <p:cNvSpPr/>
          <p:nvPr/>
        </p:nvSpPr>
        <p:spPr>
          <a:xfrm>
            <a:off x="2120514" y="4118759"/>
            <a:ext cx="379835" cy="133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29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898F65-F399-EA4B-AD1C-D9EA1EBA45BF}"/>
              </a:ext>
            </a:extLst>
          </p:cNvPr>
          <p:cNvSpPr>
            <a:spLocks noGrp="1"/>
          </p:cNvSpPr>
          <p:nvPr>
            <p:ph type="title"/>
          </p:nvPr>
        </p:nvSpPr>
        <p:spPr/>
        <p:txBody>
          <a:bodyPr/>
          <a:lstStyle/>
          <a:p>
            <a:r>
              <a:rPr lang="en-US" dirty="0"/>
              <a:t>Key Learnings – </a:t>
            </a:r>
            <a:r>
              <a:rPr lang="en-US" dirty="0">
                <a:solidFill>
                  <a:schemeClr val="accent1">
                    <a:lumMod val="75000"/>
                  </a:schemeClr>
                </a:solidFill>
              </a:rPr>
              <a:t>Side-by-Side bars</a:t>
            </a:r>
          </a:p>
        </p:txBody>
      </p:sp>
      <p:pic>
        <p:nvPicPr>
          <p:cNvPr id="3" name="Picture 2">
            <a:extLst>
              <a:ext uri="{FF2B5EF4-FFF2-40B4-BE49-F238E27FC236}">
                <a16:creationId xmlns:a16="http://schemas.microsoft.com/office/drawing/2014/main" xmlns="" id="{E7DE5742-902C-C845-8ED5-B65995827414}"/>
              </a:ext>
            </a:extLst>
          </p:cNvPr>
          <p:cNvPicPr>
            <a:picLocks noChangeAspect="1"/>
          </p:cNvPicPr>
          <p:nvPr/>
        </p:nvPicPr>
        <p:blipFill>
          <a:blip r:embed="rId2"/>
          <a:stretch>
            <a:fillRect/>
          </a:stretch>
        </p:blipFill>
        <p:spPr>
          <a:xfrm>
            <a:off x="305842" y="2015065"/>
            <a:ext cx="11629815" cy="3742267"/>
          </a:xfrm>
          <a:prstGeom prst="rect">
            <a:avLst/>
          </a:prstGeom>
        </p:spPr>
      </p:pic>
    </p:spTree>
    <p:extLst>
      <p:ext uri="{BB962C8B-B14F-4D97-AF65-F5344CB8AC3E}">
        <p14:creationId xmlns:p14="http://schemas.microsoft.com/office/powerpoint/2010/main" val="1544447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54C7CC-0372-704E-8DFE-C1267BF9279D}"/>
              </a:ext>
            </a:extLst>
          </p:cNvPr>
          <p:cNvSpPr>
            <a:spLocks noGrp="1"/>
          </p:cNvSpPr>
          <p:nvPr>
            <p:ph type="title"/>
          </p:nvPr>
        </p:nvSpPr>
        <p:spPr/>
        <p:txBody>
          <a:bodyPr/>
          <a:lstStyle/>
          <a:p>
            <a:r>
              <a:rPr lang="en-US" dirty="0"/>
              <a:t>Super Bowl Impact– </a:t>
            </a:r>
            <a:r>
              <a:rPr lang="en-US" dirty="0">
                <a:solidFill>
                  <a:schemeClr val="accent1">
                    <a:lumMod val="75000"/>
                  </a:schemeClr>
                </a:solidFill>
              </a:rPr>
              <a:t>Origin station (Jan-Feb)</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295400"/>
            <a:ext cx="5562600" cy="5562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1295400"/>
            <a:ext cx="5562600" cy="5562600"/>
          </a:xfrm>
          <a:prstGeom prst="rect">
            <a:avLst/>
          </a:prstGeom>
        </p:spPr>
      </p:pic>
    </p:spTree>
    <p:extLst>
      <p:ext uri="{BB962C8B-B14F-4D97-AF65-F5344CB8AC3E}">
        <p14:creationId xmlns:p14="http://schemas.microsoft.com/office/powerpoint/2010/main" val="2930862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229747-AE69-B041-A15B-06110BA2905E}"/>
              </a:ext>
            </a:extLst>
          </p:cNvPr>
          <p:cNvSpPr>
            <a:spLocks noGrp="1"/>
          </p:cNvSpPr>
          <p:nvPr>
            <p:ph type="title"/>
          </p:nvPr>
        </p:nvSpPr>
        <p:spPr/>
        <p:txBody>
          <a:bodyPr/>
          <a:lstStyle/>
          <a:p>
            <a:r>
              <a:rPr lang="en-US" dirty="0"/>
              <a:t>Super Bowl Impact– </a:t>
            </a:r>
            <a:r>
              <a:rPr lang="en-US" dirty="0">
                <a:solidFill>
                  <a:schemeClr val="accent1">
                    <a:lumMod val="75000"/>
                  </a:schemeClr>
                </a:solidFill>
              </a:rPr>
              <a:t>Destination (Jan-Feb)</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1320800"/>
            <a:ext cx="5524500" cy="5524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1320800"/>
            <a:ext cx="5511800" cy="5511800"/>
          </a:xfrm>
          <a:prstGeom prst="rect">
            <a:avLst/>
          </a:prstGeom>
        </p:spPr>
      </p:pic>
    </p:spTree>
    <p:extLst>
      <p:ext uri="{BB962C8B-B14F-4D97-AF65-F5344CB8AC3E}">
        <p14:creationId xmlns:p14="http://schemas.microsoft.com/office/powerpoint/2010/main" val="1469315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93677F-E46B-D643-A069-0BF50D480DE2}"/>
              </a:ext>
            </a:extLst>
          </p:cNvPr>
          <p:cNvSpPr>
            <a:spLocks noGrp="1"/>
          </p:cNvSpPr>
          <p:nvPr>
            <p:ph type="title"/>
          </p:nvPr>
        </p:nvSpPr>
        <p:spPr/>
        <p:txBody>
          <a:bodyPr/>
          <a:lstStyle/>
          <a:p>
            <a:r>
              <a:rPr lang="en-US" dirty="0"/>
              <a:t>Key Learnings – </a:t>
            </a:r>
            <a:r>
              <a:rPr lang="en-US" dirty="0">
                <a:solidFill>
                  <a:schemeClr val="accent1">
                    <a:lumMod val="75000"/>
                  </a:schemeClr>
                </a:solidFill>
              </a:rPr>
              <a:t>Code</a:t>
            </a:r>
          </a:p>
        </p:txBody>
      </p:sp>
      <p:sp>
        <p:nvSpPr>
          <p:cNvPr id="12" name="TextBox 11">
            <a:extLst>
              <a:ext uri="{FF2B5EF4-FFF2-40B4-BE49-F238E27FC236}">
                <a16:creationId xmlns:a16="http://schemas.microsoft.com/office/drawing/2014/main" xmlns="" id="{5AB75673-565A-2249-9C2A-2A0B52D1EACC}"/>
              </a:ext>
            </a:extLst>
          </p:cNvPr>
          <p:cNvSpPr txBox="1"/>
          <p:nvPr/>
        </p:nvSpPr>
        <p:spPr>
          <a:xfrm>
            <a:off x="838200" y="1413689"/>
            <a:ext cx="10112670" cy="369332"/>
          </a:xfrm>
          <a:prstGeom prst="rect">
            <a:avLst/>
          </a:prstGeom>
          <a:noFill/>
        </p:spPr>
        <p:txBody>
          <a:bodyPr wrap="square" rtlCol="0">
            <a:spAutoFit/>
          </a:bodyPr>
          <a:lstStyle/>
          <a:p>
            <a:r>
              <a:rPr lang="en-US" dirty="0"/>
              <a:t>Station Location mapping required: Splitting out coordinates, converting to numeric and flipping direction:</a:t>
            </a:r>
          </a:p>
        </p:txBody>
      </p:sp>
      <p:pic>
        <p:nvPicPr>
          <p:cNvPr id="3" name="Picture 2"/>
          <p:cNvPicPr>
            <a:picLocks noChangeAspect="1"/>
          </p:cNvPicPr>
          <p:nvPr/>
        </p:nvPicPr>
        <p:blipFill>
          <a:blip r:embed="rId2"/>
          <a:stretch>
            <a:fillRect/>
          </a:stretch>
        </p:blipFill>
        <p:spPr>
          <a:xfrm>
            <a:off x="838200" y="1875354"/>
            <a:ext cx="9696450" cy="4619625"/>
          </a:xfrm>
          <a:prstGeom prst="rect">
            <a:avLst/>
          </a:prstGeom>
        </p:spPr>
      </p:pic>
    </p:spTree>
    <p:extLst>
      <p:ext uri="{BB962C8B-B14F-4D97-AF65-F5344CB8AC3E}">
        <p14:creationId xmlns:p14="http://schemas.microsoft.com/office/powerpoint/2010/main" val="1297774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93677F-E46B-D643-A069-0BF50D480DE2}"/>
              </a:ext>
            </a:extLst>
          </p:cNvPr>
          <p:cNvSpPr>
            <a:spLocks noGrp="1"/>
          </p:cNvSpPr>
          <p:nvPr>
            <p:ph type="title"/>
          </p:nvPr>
        </p:nvSpPr>
        <p:spPr/>
        <p:txBody>
          <a:bodyPr/>
          <a:lstStyle/>
          <a:p>
            <a:r>
              <a:rPr lang="en-US" dirty="0"/>
              <a:t>Key Learnings – </a:t>
            </a:r>
            <a:r>
              <a:rPr lang="en-US" dirty="0">
                <a:solidFill>
                  <a:schemeClr val="accent1">
                    <a:lumMod val="75000"/>
                  </a:schemeClr>
                </a:solidFill>
              </a:rPr>
              <a:t>Focus on Question</a:t>
            </a:r>
          </a:p>
        </p:txBody>
      </p:sp>
      <p:pic>
        <p:nvPicPr>
          <p:cNvPr id="5" name="Picture 4"/>
          <p:cNvPicPr>
            <a:picLocks noChangeAspect="1"/>
          </p:cNvPicPr>
          <p:nvPr/>
        </p:nvPicPr>
        <p:blipFill>
          <a:blip r:embed="rId2"/>
          <a:stretch>
            <a:fillRect/>
          </a:stretch>
        </p:blipFill>
        <p:spPr>
          <a:xfrm>
            <a:off x="923193" y="3593583"/>
            <a:ext cx="8318500" cy="2976855"/>
          </a:xfrm>
          <a:prstGeom prst="rect">
            <a:avLst/>
          </a:prstGeom>
        </p:spPr>
      </p:pic>
      <p:sp>
        <p:nvSpPr>
          <p:cNvPr id="12" name="TextBox 11">
            <a:extLst>
              <a:ext uri="{FF2B5EF4-FFF2-40B4-BE49-F238E27FC236}">
                <a16:creationId xmlns:a16="http://schemas.microsoft.com/office/drawing/2014/main" xmlns="" id="{5AB75673-565A-2249-9C2A-2A0B52D1EACC}"/>
              </a:ext>
            </a:extLst>
          </p:cNvPr>
          <p:cNvSpPr txBox="1"/>
          <p:nvPr/>
        </p:nvSpPr>
        <p:spPr>
          <a:xfrm>
            <a:off x="923193" y="1506022"/>
            <a:ext cx="5980404" cy="1200329"/>
          </a:xfrm>
          <a:prstGeom prst="rect">
            <a:avLst/>
          </a:prstGeom>
          <a:noFill/>
        </p:spPr>
        <p:txBody>
          <a:bodyPr wrap="square" rtlCol="0">
            <a:spAutoFit/>
          </a:bodyPr>
          <a:lstStyle/>
          <a:p>
            <a:r>
              <a:rPr lang="en-US" dirty="0"/>
              <a:t>Original plan: add station names to all data points</a:t>
            </a:r>
          </a:p>
          <a:p>
            <a:endParaRPr lang="en-US" dirty="0"/>
          </a:p>
          <a:p>
            <a:r>
              <a:rPr lang="en-US" dirty="0"/>
              <a:t>Final result: add end point stations only and highlight most popular station</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3596" y="1255487"/>
            <a:ext cx="4676192" cy="4676192"/>
          </a:xfrm>
          <a:prstGeom prst="rect">
            <a:avLst/>
          </a:prstGeom>
        </p:spPr>
      </p:pic>
    </p:spTree>
    <p:extLst>
      <p:ext uri="{BB962C8B-B14F-4D97-AF65-F5344CB8AC3E}">
        <p14:creationId xmlns:p14="http://schemas.microsoft.com/office/powerpoint/2010/main" val="1909569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823" y="-1"/>
            <a:ext cx="9614339" cy="6867385"/>
          </a:xfrm>
          <a:prstGeom prst="rect">
            <a:avLst/>
          </a:prstGeom>
        </p:spPr>
      </p:pic>
      <p:sp>
        <p:nvSpPr>
          <p:cNvPr id="2" name="Title 1">
            <a:extLst>
              <a:ext uri="{FF2B5EF4-FFF2-40B4-BE49-F238E27FC236}">
                <a16:creationId xmlns:a16="http://schemas.microsoft.com/office/drawing/2014/main" xmlns="" id="{83229747-AE69-B041-A15B-06110BA2905E}"/>
              </a:ext>
            </a:extLst>
          </p:cNvPr>
          <p:cNvSpPr>
            <a:spLocks noGrp="1"/>
          </p:cNvSpPr>
          <p:nvPr>
            <p:ph type="title"/>
          </p:nvPr>
        </p:nvSpPr>
        <p:spPr/>
        <p:txBody>
          <a:bodyPr/>
          <a:lstStyle/>
          <a:p>
            <a:r>
              <a:rPr lang="en-US" dirty="0"/>
              <a:t>Throughput Between Stations </a:t>
            </a:r>
            <a:r>
              <a:rPr lang="en-US" dirty="0">
                <a:solidFill>
                  <a:schemeClr val="accent1">
                    <a:lumMod val="75000"/>
                  </a:schemeClr>
                </a:solidFill>
              </a:rPr>
              <a:t>(2015)</a:t>
            </a:r>
          </a:p>
        </p:txBody>
      </p:sp>
      <p:sp>
        <p:nvSpPr>
          <p:cNvPr id="4" name="TextBox 3">
            <a:extLst>
              <a:ext uri="{FF2B5EF4-FFF2-40B4-BE49-F238E27FC236}">
                <a16:creationId xmlns:a16="http://schemas.microsoft.com/office/drawing/2014/main" xmlns="" id="{5AB75673-565A-2249-9C2A-2A0B52D1EACC}"/>
              </a:ext>
            </a:extLst>
          </p:cNvPr>
          <p:cNvSpPr txBox="1"/>
          <p:nvPr/>
        </p:nvSpPr>
        <p:spPr>
          <a:xfrm>
            <a:off x="8632093" y="5819259"/>
            <a:ext cx="2874107" cy="369332"/>
          </a:xfrm>
          <a:prstGeom prst="rect">
            <a:avLst/>
          </a:prstGeom>
          <a:noFill/>
        </p:spPr>
        <p:txBody>
          <a:bodyPr wrap="square" rtlCol="0">
            <a:spAutoFit/>
          </a:bodyPr>
          <a:lstStyle/>
          <a:p>
            <a:r>
              <a:rPr lang="en-US" dirty="0">
                <a:hlinkClick r:id="rId3"/>
              </a:rPr>
              <a:t>https://plot.ly/~tli2001/8/</a:t>
            </a:r>
            <a:endParaRPr lang="en-US" dirty="0"/>
          </a:p>
        </p:txBody>
      </p:sp>
    </p:spTree>
    <p:extLst>
      <p:ext uri="{BB962C8B-B14F-4D97-AF65-F5344CB8AC3E}">
        <p14:creationId xmlns:p14="http://schemas.microsoft.com/office/powerpoint/2010/main" val="1074673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38099"/>
            <a:ext cx="9525000" cy="6803571"/>
          </a:xfrm>
          <a:prstGeom prst="rect">
            <a:avLst/>
          </a:prstGeom>
        </p:spPr>
      </p:pic>
      <p:sp>
        <p:nvSpPr>
          <p:cNvPr id="2" name="Title 1">
            <a:extLst>
              <a:ext uri="{FF2B5EF4-FFF2-40B4-BE49-F238E27FC236}">
                <a16:creationId xmlns:a16="http://schemas.microsoft.com/office/drawing/2014/main" xmlns="" id="{83229747-AE69-B041-A15B-06110BA2905E}"/>
              </a:ext>
            </a:extLst>
          </p:cNvPr>
          <p:cNvSpPr>
            <a:spLocks noGrp="1"/>
          </p:cNvSpPr>
          <p:nvPr>
            <p:ph type="title"/>
          </p:nvPr>
        </p:nvSpPr>
        <p:spPr/>
        <p:txBody>
          <a:bodyPr/>
          <a:lstStyle/>
          <a:p>
            <a:r>
              <a:rPr lang="en-US" dirty="0"/>
              <a:t>Throughput Between Stations </a:t>
            </a:r>
            <a:r>
              <a:rPr lang="en-US" dirty="0">
                <a:solidFill>
                  <a:schemeClr val="accent1">
                    <a:lumMod val="75000"/>
                  </a:schemeClr>
                </a:solidFill>
              </a:rPr>
              <a:t>(2016)</a:t>
            </a:r>
          </a:p>
        </p:txBody>
      </p:sp>
      <p:sp>
        <p:nvSpPr>
          <p:cNvPr id="4" name="TextBox 3">
            <a:extLst>
              <a:ext uri="{FF2B5EF4-FFF2-40B4-BE49-F238E27FC236}">
                <a16:creationId xmlns:a16="http://schemas.microsoft.com/office/drawing/2014/main" xmlns="" id="{5AB75673-565A-2249-9C2A-2A0B52D1EACC}"/>
              </a:ext>
            </a:extLst>
          </p:cNvPr>
          <p:cNvSpPr txBox="1"/>
          <p:nvPr/>
        </p:nvSpPr>
        <p:spPr>
          <a:xfrm>
            <a:off x="8632093" y="5819259"/>
            <a:ext cx="2874107" cy="369332"/>
          </a:xfrm>
          <a:prstGeom prst="rect">
            <a:avLst/>
          </a:prstGeom>
          <a:noFill/>
        </p:spPr>
        <p:txBody>
          <a:bodyPr wrap="square" rtlCol="0">
            <a:spAutoFit/>
          </a:bodyPr>
          <a:lstStyle/>
          <a:p>
            <a:r>
              <a:rPr lang="en-US" dirty="0">
                <a:hlinkClick r:id="rId3"/>
              </a:rPr>
              <a:t>https://plot.ly/~tli2001/4/</a:t>
            </a:r>
            <a:endParaRPr lang="en-US" dirty="0"/>
          </a:p>
        </p:txBody>
      </p:sp>
    </p:spTree>
    <p:extLst>
      <p:ext uri="{BB962C8B-B14F-4D97-AF65-F5344CB8AC3E}">
        <p14:creationId xmlns:p14="http://schemas.microsoft.com/office/powerpoint/2010/main" val="3209597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1483B767-D01B-3345-BF01-2635CB313E75}"/>
              </a:ext>
            </a:extLst>
          </p:cNvPr>
          <p:cNvPicPr>
            <a:picLocks noChangeAspect="1"/>
          </p:cNvPicPr>
          <p:nvPr/>
        </p:nvPicPr>
        <p:blipFill>
          <a:blip r:embed="rId2">
            <a:alphaModFix amt="35000"/>
          </a:blip>
          <a:stretch>
            <a:fillRect/>
          </a:stretch>
        </p:blipFill>
        <p:spPr>
          <a:xfrm>
            <a:off x="0" y="193770"/>
            <a:ext cx="12192000" cy="5884672"/>
          </a:xfrm>
          <a:prstGeom prst="rect">
            <a:avLst/>
          </a:prstGeom>
        </p:spPr>
      </p:pic>
      <p:sp>
        <p:nvSpPr>
          <p:cNvPr id="5" name="Text Placeholder 4">
            <a:extLst>
              <a:ext uri="{FF2B5EF4-FFF2-40B4-BE49-F238E27FC236}">
                <a16:creationId xmlns:a16="http://schemas.microsoft.com/office/drawing/2014/main" xmlns="" id="{CCC6DCB7-9B0A-6A47-997A-81771F52D0A0}"/>
              </a:ext>
            </a:extLst>
          </p:cNvPr>
          <p:cNvSpPr>
            <a:spLocks noGrp="1"/>
          </p:cNvSpPr>
          <p:nvPr>
            <p:ph type="body" idx="1"/>
          </p:nvPr>
        </p:nvSpPr>
        <p:spPr/>
        <p:txBody>
          <a:bodyPr/>
          <a:lstStyle/>
          <a:p>
            <a:r>
              <a:rPr lang="en-US" dirty="0">
                <a:solidFill>
                  <a:schemeClr val="accent1">
                    <a:lumMod val="75000"/>
                  </a:schemeClr>
                </a:solidFill>
              </a:rPr>
              <a:t>That is the question</a:t>
            </a:r>
          </a:p>
        </p:txBody>
      </p:sp>
      <p:sp>
        <p:nvSpPr>
          <p:cNvPr id="4" name="Title 3">
            <a:extLst>
              <a:ext uri="{FF2B5EF4-FFF2-40B4-BE49-F238E27FC236}">
                <a16:creationId xmlns:a16="http://schemas.microsoft.com/office/drawing/2014/main" xmlns="" id="{FD4962BF-D822-6E4D-9E5E-89F1D7F00D21}"/>
              </a:ext>
            </a:extLst>
          </p:cNvPr>
          <p:cNvSpPr>
            <a:spLocks noGrp="1"/>
          </p:cNvSpPr>
          <p:nvPr>
            <p:ph type="title"/>
          </p:nvPr>
        </p:nvSpPr>
        <p:spPr/>
        <p:txBody>
          <a:bodyPr/>
          <a:lstStyle/>
          <a:p>
            <a:r>
              <a:rPr lang="en-US" dirty="0"/>
              <a:t>To ride or </a:t>
            </a:r>
            <a:r>
              <a:rPr lang="en-US" dirty="0">
                <a:solidFill>
                  <a:schemeClr val="accent1">
                    <a:lumMod val="75000"/>
                  </a:schemeClr>
                </a:solidFill>
              </a:rPr>
              <a:t>not to ride Bart?</a:t>
            </a:r>
          </a:p>
        </p:txBody>
      </p:sp>
    </p:spTree>
    <p:extLst>
      <p:ext uri="{BB962C8B-B14F-4D97-AF65-F5344CB8AC3E}">
        <p14:creationId xmlns:p14="http://schemas.microsoft.com/office/powerpoint/2010/main" val="2877782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93677F-E46B-D643-A069-0BF50D480DE2}"/>
              </a:ext>
            </a:extLst>
          </p:cNvPr>
          <p:cNvSpPr>
            <a:spLocks noGrp="1"/>
          </p:cNvSpPr>
          <p:nvPr>
            <p:ph type="title"/>
          </p:nvPr>
        </p:nvSpPr>
        <p:spPr/>
        <p:txBody>
          <a:bodyPr/>
          <a:lstStyle/>
          <a:p>
            <a:r>
              <a:rPr lang="en-US" dirty="0"/>
              <a:t>Popular Station Findings</a:t>
            </a:r>
            <a:endParaRPr lang="en-US" dirty="0">
              <a:solidFill>
                <a:schemeClr val="accent1">
                  <a:lumMod val="75000"/>
                </a:schemeClr>
              </a:solidFill>
            </a:endParaRPr>
          </a:p>
        </p:txBody>
      </p:sp>
      <p:sp>
        <p:nvSpPr>
          <p:cNvPr id="12" name="TextBox 11">
            <a:extLst>
              <a:ext uri="{FF2B5EF4-FFF2-40B4-BE49-F238E27FC236}">
                <a16:creationId xmlns:a16="http://schemas.microsoft.com/office/drawing/2014/main" xmlns="" id="{5AB75673-565A-2249-9C2A-2A0B52D1EACC}"/>
              </a:ext>
            </a:extLst>
          </p:cNvPr>
          <p:cNvSpPr txBox="1"/>
          <p:nvPr/>
        </p:nvSpPr>
        <p:spPr>
          <a:xfrm>
            <a:off x="923192" y="3334819"/>
            <a:ext cx="10887075" cy="646331"/>
          </a:xfrm>
          <a:prstGeom prst="rect">
            <a:avLst/>
          </a:prstGeom>
          <a:noFill/>
        </p:spPr>
        <p:txBody>
          <a:bodyPr wrap="square" rtlCol="0">
            <a:spAutoFit/>
          </a:bodyPr>
          <a:lstStyle/>
          <a:p>
            <a:r>
              <a:rPr lang="en-US" dirty="0"/>
              <a:t>Verdict: If you need to travel to or through downtown San Francisco -  specifically Embarcadero, Montgomery, Powell, or Civic Center, there’s a high possibility of the trains being packed due to the popularity of these stations.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192" y="3981150"/>
            <a:ext cx="3327054" cy="224243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1376" y="3980070"/>
            <a:ext cx="3597760" cy="2243514"/>
          </a:xfrm>
          <a:prstGeom prst="rect">
            <a:avLst/>
          </a:prstGeom>
        </p:spPr>
      </p:pic>
      <p:sp>
        <p:nvSpPr>
          <p:cNvPr id="8" name="TextBox 7">
            <a:extLst>
              <a:ext uri="{FF2B5EF4-FFF2-40B4-BE49-F238E27FC236}">
                <a16:creationId xmlns:a16="http://schemas.microsoft.com/office/drawing/2014/main" xmlns="" id="{5AB75673-565A-2249-9C2A-2A0B52D1EACC}"/>
              </a:ext>
            </a:extLst>
          </p:cNvPr>
          <p:cNvSpPr txBox="1"/>
          <p:nvPr/>
        </p:nvSpPr>
        <p:spPr>
          <a:xfrm>
            <a:off x="838200" y="1265874"/>
            <a:ext cx="10887075" cy="2031325"/>
          </a:xfrm>
          <a:prstGeom prst="rect">
            <a:avLst/>
          </a:prstGeom>
          <a:noFill/>
        </p:spPr>
        <p:txBody>
          <a:bodyPr wrap="square" rtlCol="0">
            <a:spAutoFit/>
          </a:bodyPr>
          <a:lstStyle/>
          <a:p>
            <a:r>
              <a:rPr lang="en-US" dirty="0"/>
              <a:t>Comparing the throughput of January-February of 2016 and 2017, there was an overall decrease in traffic in the year following the Super Bowl.  We saw an average drop of </a:t>
            </a:r>
            <a:r>
              <a:rPr lang="en-US" b="1" dirty="0"/>
              <a:t>33,000</a:t>
            </a:r>
            <a:r>
              <a:rPr lang="en-US" dirty="0"/>
              <a:t> across all stations, including a drop of over </a:t>
            </a:r>
            <a:r>
              <a:rPr lang="en-US" b="1" dirty="0"/>
              <a:t>200,000</a:t>
            </a:r>
            <a:r>
              <a:rPr lang="en-US" dirty="0"/>
              <a:t> in the most popular destination station in both years – Embarcadero Station.</a:t>
            </a:r>
          </a:p>
          <a:p>
            <a:endParaRPr lang="en-US" dirty="0"/>
          </a:p>
          <a:p>
            <a:r>
              <a:rPr lang="en-US" dirty="0"/>
              <a:t>Looking at the full year throughput between 2015 and 2016 (2017 data was incomplete) we can see that the overall traffic pattern between stations looked largely similar, so the Super Bowl primarily added volume but did not alter the traffic pattern .</a:t>
            </a:r>
          </a:p>
        </p:txBody>
      </p:sp>
      <p:sp>
        <p:nvSpPr>
          <p:cNvPr id="6" name="Isosceles Triangle 5"/>
          <p:cNvSpPr/>
          <p:nvPr/>
        </p:nvSpPr>
        <p:spPr>
          <a:xfrm rot="16200000">
            <a:off x="4119054" y="4111262"/>
            <a:ext cx="2243514" cy="1981130"/>
          </a:xfrm>
          <a:prstGeom prst="triangle">
            <a:avLst>
              <a:gd name="adj" fmla="val 70379"/>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937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D4962BF-D822-6E4D-9E5E-89F1D7F00D21}"/>
              </a:ext>
            </a:extLst>
          </p:cNvPr>
          <p:cNvSpPr>
            <a:spLocks noGrp="1"/>
          </p:cNvSpPr>
          <p:nvPr>
            <p:ph type="title"/>
          </p:nvPr>
        </p:nvSpPr>
        <p:spPr/>
        <p:txBody>
          <a:bodyPr/>
          <a:lstStyle/>
          <a:p>
            <a:r>
              <a:rPr lang="en-US" dirty="0"/>
              <a:t>BART Delays</a:t>
            </a:r>
          </a:p>
        </p:txBody>
      </p:sp>
      <p:sp>
        <p:nvSpPr>
          <p:cNvPr id="5" name="Text Placeholder 4">
            <a:extLst>
              <a:ext uri="{FF2B5EF4-FFF2-40B4-BE49-F238E27FC236}">
                <a16:creationId xmlns:a16="http://schemas.microsoft.com/office/drawing/2014/main" xmlns="" id="{CCC6DCB7-9B0A-6A47-997A-81771F52D0A0}"/>
              </a:ext>
            </a:extLst>
          </p:cNvPr>
          <p:cNvSpPr>
            <a:spLocks noGrp="1"/>
          </p:cNvSpPr>
          <p:nvPr>
            <p:ph type="body" idx="1"/>
          </p:nvPr>
        </p:nvSpPr>
        <p:spPr/>
        <p:txBody>
          <a:bodyPr/>
          <a:lstStyle/>
          <a:p>
            <a:r>
              <a:rPr lang="en-US" dirty="0"/>
              <a:t>By: Lena</a:t>
            </a:r>
          </a:p>
        </p:txBody>
      </p:sp>
      <p:pic>
        <p:nvPicPr>
          <p:cNvPr id="2" name="Picture 1">
            <a:extLst>
              <a:ext uri="{FF2B5EF4-FFF2-40B4-BE49-F238E27FC236}">
                <a16:creationId xmlns:a16="http://schemas.microsoft.com/office/drawing/2014/main" xmlns="" id="{1B938F38-3F2D-E94F-BF39-6AC2B6C20D1D}"/>
              </a:ext>
            </a:extLst>
          </p:cNvPr>
          <p:cNvPicPr>
            <a:picLocks noChangeAspect="1"/>
          </p:cNvPicPr>
          <p:nvPr/>
        </p:nvPicPr>
        <p:blipFill>
          <a:blip r:embed="rId2"/>
          <a:stretch>
            <a:fillRect/>
          </a:stretch>
        </p:blipFill>
        <p:spPr>
          <a:xfrm>
            <a:off x="6086475" y="1563218"/>
            <a:ext cx="5260975" cy="4545482"/>
          </a:xfrm>
          <a:prstGeom prst="rect">
            <a:avLst/>
          </a:prstGeom>
        </p:spPr>
      </p:pic>
    </p:spTree>
    <p:extLst>
      <p:ext uri="{BB962C8B-B14F-4D97-AF65-F5344CB8AC3E}">
        <p14:creationId xmlns:p14="http://schemas.microsoft.com/office/powerpoint/2010/main" val="1725238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BD4B9D17-EBBD-5243-81E6-EBEF154B269C}"/>
              </a:ext>
            </a:extLst>
          </p:cNvPr>
          <p:cNvSpPr txBox="1"/>
          <p:nvPr/>
        </p:nvSpPr>
        <p:spPr>
          <a:xfrm>
            <a:off x="8601076" y="1050704"/>
            <a:ext cx="3190874" cy="5078313"/>
          </a:xfrm>
          <a:prstGeom prst="rect">
            <a:avLst/>
          </a:prstGeom>
          <a:noFill/>
        </p:spPr>
        <p:txBody>
          <a:bodyPr wrap="square" rtlCol="0">
            <a:spAutoFit/>
          </a:bodyPr>
          <a:lstStyle/>
          <a:p>
            <a:r>
              <a:rPr lang="en-US" b="1" dirty="0"/>
              <a:t>Question: </a:t>
            </a:r>
            <a:r>
              <a:rPr lang="en-US" dirty="0"/>
              <a:t>Does BART have more delays during the winter?</a:t>
            </a:r>
          </a:p>
          <a:p>
            <a:endParaRPr lang="en-US" dirty="0"/>
          </a:p>
          <a:p>
            <a:pPr marL="285750" indent="-285750">
              <a:buFont typeface="Arial" panose="020B0604020202020204" pitchFamily="34" charset="0"/>
              <a:buChar char="•"/>
            </a:pPr>
            <a:r>
              <a:rPr lang="en-US" dirty="0"/>
              <a:t>2017 January rain days: 17</a:t>
            </a:r>
          </a:p>
          <a:p>
            <a:pPr marL="285750" indent="-285750">
              <a:buFont typeface="Arial" panose="020B0604020202020204" pitchFamily="34" charset="0"/>
              <a:buChar char="•"/>
            </a:pPr>
            <a:r>
              <a:rPr lang="en-US" dirty="0"/>
              <a:t>2018 January rain days: 11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b="1" dirty="0"/>
              <a:t>Question: </a:t>
            </a:r>
            <a:r>
              <a:rPr lang="en-US" dirty="0"/>
              <a:t>Are there good months to ride the BART?</a:t>
            </a:r>
          </a:p>
          <a:p>
            <a:endParaRPr lang="en-US" dirty="0"/>
          </a:p>
          <a:p>
            <a:pPr marL="285750" indent="-285750">
              <a:buFont typeface="Arial" panose="020B0604020202020204" pitchFamily="34" charset="0"/>
              <a:buChar char="•"/>
            </a:pPr>
            <a:r>
              <a:rPr lang="en-US" dirty="0"/>
              <a:t>Average delays: 67</a:t>
            </a:r>
          </a:p>
          <a:p>
            <a:pPr marL="285750" indent="-285750">
              <a:buFont typeface="Arial" panose="020B0604020202020204" pitchFamily="34" charset="0"/>
              <a:buChar char="•"/>
            </a:pPr>
            <a:r>
              <a:rPr lang="en-US" dirty="0"/>
              <a:t>Average major delays: 7</a:t>
            </a:r>
          </a:p>
          <a:p>
            <a:pPr marL="285750" indent="-285750">
              <a:buFont typeface="Arial" panose="020B0604020202020204" pitchFamily="34" charset="0"/>
              <a:buChar char="•"/>
            </a:pPr>
            <a:r>
              <a:rPr lang="en-US" dirty="0"/>
              <a:t>Year by year delays can be significantly different.</a:t>
            </a:r>
          </a:p>
          <a:p>
            <a:pPr marL="285750" indent="-285750">
              <a:buFont typeface="Arial" panose="020B0604020202020204" pitchFamily="34" charset="0"/>
              <a:buChar char="•"/>
            </a:pPr>
            <a:r>
              <a:rPr lang="en-US" dirty="0"/>
              <a:t>July to November are low delay months.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b="1" dirty="0"/>
          </a:p>
        </p:txBody>
      </p:sp>
      <p:pic>
        <p:nvPicPr>
          <p:cNvPr id="11" name="Picture 10">
            <a:extLst>
              <a:ext uri="{FF2B5EF4-FFF2-40B4-BE49-F238E27FC236}">
                <a16:creationId xmlns:a16="http://schemas.microsoft.com/office/drawing/2014/main" xmlns="" id="{69283901-9565-2F4B-B20A-42561011B9E3}"/>
              </a:ext>
            </a:extLst>
          </p:cNvPr>
          <p:cNvPicPr>
            <a:picLocks noChangeAspect="1"/>
          </p:cNvPicPr>
          <p:nvPr/>
        </p:nvPicPr>
        <p:blipFill rotWithShape="1">
          <a:blip r:embed="rId2"/>
          <a:srcRect l="3020" t="3572" r="8073" b="4464"/>
          <a:stretch/>
        </p:blipFill>
        <p:spPr>
          <a:xfrm>
            <a:off x="371476" y="518048"/>
            <a:ext cx="8129588" cy="5886450"/>
          </a:xfrm>
          <a:prstGeom prst="rect">
            <a:avLst/>
          </a:prstGeom>
        </p:spPr>
      </p:pic>
    </p:spTree>
    <p:extLst>
      <p:ext uri="{BB962C8B-B14F-4D97-AF65-F5344CB8AC3E}">
        <p14:creationId xmlns:p14="http://schemas.microsoft.com/office/powerpoint/2010/main" val="1222726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28408069-AFB4-9145-B742-074DC450BB30}"/>
              </a:ext>
            </a:extLst>
          </p:cNvPr>
          <p:cNvPicPr>
            <a:picLocks noChangeAspect="1"/>
          </p:cNvPicPr>
          <p:nvPr/>
        </p:nvPicPr>
        <p:blipFill rotWithShape="1">
          <a:blip r:embed="rId2"/>
          <a:srcRect l="4806" t="4076" r="6484" b="4517"/>
          <a:stretch/>
        </p:blipFill>
        <p:spPr>
          <a:xfrm>
            <a:off x="585788" y="442912"/>
            <a:ext cx="10815637" cy="5943601"/>
          </a:xfrm>
          <a:prstGeom prst="rect">
            <a:avLst/>
          </a:prstGeom>
        </p:spPr>
      </p:pic>
    </p:spTree>
    <p:extLst>
      <p:ext uri="{BB962C8B-B14F-4D97-AF65-F5344CB8AC3E}">
        <p14:creationId xmlns:p14="http://schemas.microsoft.com/office/powerpoint/2010/main" val="562732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898F65-F399-EA4B-AD1C-D9EA1EBA45BF}"/>
              </a:ext>
            </a:extLst>
          </p:cNvPr>
          <p:cNvSpPr>
            <a:spLocks noGrp="1"/>
          </p:cNvSpPr>
          <p:nvPr>
            <p:ph type="title"/>
          </p:nvPr>
        </p:nvSpPr>
        <p:spPr>
          <a:xfrm>
            <a:off x="838200" y="216844"/>
            <a:ext cx="10515600" cy="1325563"/>
          </a:xfrm>
        </p:spPr>
        <p:txBody>
          <a:bodyPr/>
          <a:lstStyle/>
          <a:p>
            <a:r>
              <a:rPr lang="en-US" b="1" u="sng" dirty="0"/>
              <a:t>The Analysis</a:t>
            </a:r>
          </a:p>
        </p:txBody>
      </p:sp>
      <p:sp>
        <p:nvSpPr>
          <p:cNvPr id="9" name="TextBox 8">
            <a:extLst>
              <a:ext uri="{FF2B5EF4-FFF2-40B4-BE49-F238E27FC236}">
                <a16:creationId xmlns:a16="http://schemas.microsoft.com/office/drawing/2014/main" xmlns="" id="{10302462-F5E3-AF42-B94B-C544C3EC28E1}"/>
              </a:ext>
            </a:extLst>
          </p:cNvPr>
          <p:cNvSpPr txBox="1"/>
          <p:nvPr/>
        </p:nvSpPr>
        <p:spPr>
          <a:xfrm>
            <a:off x="838200" y="1280041"/>
            <a:ext cx="9858222" cy="4955203"/>
          </a:xfrm>
          <a:prstGeom prst="rect">
            <a:avLst/>
          </a:prstGeom>
          <a:noFill/>
        </p:spPr>
        <p:txBody>
          <a:bodyPr wrap="square" rtlCol="0">
            <a:spAutoFit/>
          </a:bodyPr>
          <a:lstStyle/>
          <a:p>
            <a:r>
              <a:rPr lang="en-US" sz="2400" b="1" dirty="0"/>
              <a:t>Core Message</a:t>
            </a:r>
          </a:p>
          <a:p>
            <a:pPr marL="342900" indent="-342900">
              <a:buFont typeface="Arial" panose="020B0604020202020204" pitchFamily="34" charset="0"/>
              <a:buChar char="•"/>
            </a:pPr>
            <a:r>
              <a:rPr lang="en-US" sz="2000" dirty="0"/>
              <a:t>Based on the data gathered, there is an average of 2 delays per day.  </a:t>
            </a:r>
          </a:p>
          <a:p>
            <a:r>
              <a:rPr lang="en-US" sz="2400" b="1" dirty="0"/>
              <a:t>Data Source</a:t>
            </a:r>
          </a:p>
          <a:p>
            <a:pPr marL="342900" indent="-342900">
              <a:buFont typeface="Arial" panose="020B0604020202020204" pitchFamily="34" charset="0"/>
              <a:buChar char="•"/>
            </a:pPr>
            <a:r>
              <a:rPr lang="en-US" sz="2000" dirty="0"/>
              <a:t>BART API does not have delay data.</a:t>
            </a:r>
          </a:p>
          <a:p>
            <a:pPr marL="342900" indent="-342900">
              <a:buFont typeface="Arial" panose="020B0604020202020204" pitchFamily="34" charset="0"/>
              <a:buChar char="•"/>
            </a:pPr>
            <a:r>
              <a:rPr lang="en-US" sz="2000" dirty="0"/>
              <a:t>Overcoming Twitter API’s 7 days limit.</a:t>
            </a:r>
          </a:p>
          <a:p>
            <a:pPr marL="342900" indent="-342900">
              <a:buFont typeface="Arial" panose="020B0604020202020204" pitchFamily="34" charset="0"/>
              <a:buChar char="•"/>
            </a:pPr>
            <a:r>
              <a:rPr lang="en-US" sz="2000" dirty="0"/>
              <a:t>Weather underground for weather data.</a:t>
            </a:r>
          </a:p>
          <a:p>
            <a:r>
              <a:rPr lang="en-US" sz="2400" b="1" dirty="0"/>
              <a:t>Data Exploration and Cleanup/Assumptions</a:t>
            </a:r>
          </a:p>
          <a:p>
            <a:pPr marL="342900" indent="-342900">
              <a:buFont typeface="Arial" panose="020B0604020202020204" pitchFamily="34" charset="0"/>
              <a:buChar char="•"/>
            </a:pPr>
            <a:r>
              <a:rPr lang="en-US" sz="2000" dirty="0"/>
              <a:t>Text search: Filtered out tweets that says: BART Recovering</a:t>
            </a:r>
          </a:p>
          <a:p>
            <a:pPr marL="342900" indent="-342900">
              <a:buFont typeface="Arial" panose="020B0604020202020204" pitchFamily="34" charset="0"/>
              <a:buChar char="•"/>
            </a:pPr>
            <a:r>
              <a:rPr lang="en-US" sz="2000" dirty="0"/>
              <a:t>Only considered tweets that includes DELAY. Example: Station closed</a:t>
            </a:r>
          </a:p>
          <a:p>
            <a:r>
              <a:rPr lang="en-US" sz="2400" b="1" dirty="0"/>
              <a:t>Data Analysis</a:t>
            </a:r>
          </a:p>
          <a:p>
            <a:pPr marL="342900" indent="-342900">
              <a:buFont typeface="Arial" panose="020B0604020202020204" pitchFamily="34" charset="0"/>
              <a:buChar char="•"/>
            </a:pPr>
            <a:r>
              <a:rPr lang="en-US" sz="2000" dirty="0"/>
              <a:t>Used </a:t>
            </a:r>
            <a:r>
              <a:rPr lang="en-US" sz="2000" dirty="0" err="1"/>
              <a:t>groupby</a:t>
            </a:r>
            <a:r>
              <a:rPr lang="en-US" sz="2000" dirty="0"/>
              <a:t> to find the occurrence of delays and major delays.</a:t>
            </a:r>
          </a:p>
          <a:p>
            <a:pPr marL="342900" indent="-342900">
              <a:buFont typeface="Arial" panose="020B0604020202020204" pitchFamily="34" charset="0"/>
              <a:buChar char="•"/>
            </a:pPr>
            <a:r>
              <a:rPr lang="en-US" sz="2000" dirty="0"/>
              <a:t>More in depth analysis can be done.</a:t>
            </a:r>
          </a:p>
          <a:p>
            <a:pPr marL="800100" lvl="1" indent="-342900">
              <a:buFont typeface="Arial" panose="020B0604020202020204" pitchFamily="34" charset="0"/>
              <a:buChar char="•"/>
            </a:pPr>
            <a:r>
              <a:rPr lang="en-US" sz="2000" dirty="0"/>
              <a:t>Find the length of delay (10 mins). However, this may not be accurate or some tweets doesn’t even mention delays.</a:t>
            </a:r>
          </a:p>
          <a:p>
            <a:pPr marL="800100" lvl="1" indent="-342900">
              <a:buFont typeface="Arial" panose="020B0604020202020204" pitchFamily="34" charset="0"/>
              <a:buChar char="•"/>
            </a:pPr>
            <a:r>
              <a:rPr lang="en-US" sz="2000" dirty="0"/>
              <a:t>Find the stations affected by delay. The format of tweets are inconsistent.</a:t>
            </a:r>
          </a:p>
        </p:txBody>
      </p:sp>
    </p:spTree>
    <p:extLst>
      <p:ext uri="{BB962C8B-B14F-4D97-AF65-F5344CB8AC3E}">
        <p14:creationId xmlns:p14="http://schemas.microsoft.com/office/powerpoint/2010/main" val="3826511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898F65-F399-EA4B-AD1C-D9EA1EBA45BF}"/>
              </a:ext>
            </a:extLst>
          </p:cNvPr>
          <p:cNvSpPr>
            <a:spLocks noGrp="1"/>
          </p:cNvSpPr>
          <p:nvPr>
            <p:ph type="title"/>
          </p:nvPr>
        </p:nvSpPr>
        <p:spPr>
          <a:xfrm>
            <a:off x="838200" y="216844"/>
            <a:ext cx="10515600" cy="1325563"/>
          </a:xfrm>
        </p:spPr>
        <p:txBody>
          <a:bodyPr/>
          <a:lstStyle/>
          <a:p>
            <a:r>
              <a:rPr lang="en-US" b="1" u="sng" dirty="0"/>
              <a:t>The Analysis</a:t>
            </a:r>
          </a:p>
        </p:txBody>
      </p:sp>
      <p:sp>
        <p:nvSpPr>
          <p:cNvPr id="9" name="TextBox 8">
            <a:extLst>
              <a:ext uri="{FF2B5EF4-FFF2-40B4-BE49-F238E27FC236}">
                <a16:creationId xmlns:a16="http://schemas.microsoft.com/office/drawing/2014/main" xmlns="" id="{10302462-F5E3-AF42-B94B-C544C3EC28E1}"/>
              </a:ext>
            </a:extLst>
          </p:cNvPr>
          <p:cNvSpPr txBox="1"/>
          <p:nvPr/>
        </p:nvSpPr>
        <p:spPr>
          <a:xfrm>
            <a:off x="838200" y="1280041"/>
            <a:ext cx="9858222" cy="2616101"/>
          </a:xfrm>
          <a:prstGeom prst="rect">
            <a:avLst/>
          </a:prstGeom>
          <a:noFill/>
        </p:spPr>
        <p:txBody>
          <a:bodyPr wrap="square" rtlCol="0">
            <a:spAutoFit/>
          </a:bodyPr>
          <a:lstStyle/>
          <a:p>
            <a:r>
              <a:rPr lang="en-US" sz="2400" b="1" dirty="0"/>
              <a:t>Implication of Findings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BART does have its up and downs in terms of service interruptions. It is good for Lyft and </a:t>
            </a:r>
            <a:r>
              <a:rPr lang="en-US" sz="2000"/>
              <a:t>Uber services.</a:t>
            </a:r>
          </a:p>
          <a:p>
            <a:pPr marL="342900" indent="-342900">
              <a:buFont typeface="Arial" panose="020B0604020202020204" pitchFamily="34" charset="0"/>
              <a:buChar char="•"/>
            </a:pPr>
            <a:r>
              <a:rPr lang="en-US" sz="2000" dirty="0"/>
              <a:t>It would be interesting to see how BART performs over 5 year period. Currently there’s no data source for long period.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364533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ABEC96-B4B5-8640-980A-712DCFBA3190}"/>
              </a:ext>
            </a:extLst>
          </p:cNvPr>
          <p:cNvSpPr>
            <a:spLocks noGrp="1"/>
          </p:cNvSpPr>
          <p:nvPr>
            <p:ph type="title"/>
          </p:nvPr>
        </p:nvSpPr>
        <p:spPr/>
        <p:txBody>
          <a:bodyPr/>
          <a:lstStyle/>
          <a:p>
            <a:r>
              <a:rPr lang="en-US" b="1" i="1" dirty="0"/>
              <a:t>BART Green Energy Quick Facts</a:t>
            </a:r>
            <a:r>
              <a:rPr lang="en-US" b="1" dirty="0"/>
              <a:t/>
            </a:r>
            <a:br>
              <a:rPr lang="en-US" b="1" dirty="0"/>
            </a:br>
            <a:endParaRPr lang="en-US" dirty="0"/>
          </a:p>
        </p:txBody>
      </p:sp>
      <p:sp>
        <p:nvSpPr>
          <p:cNvPr id="3" name="Content Placeholder 2">
            <a:extLst>
              <a:ext uri="{FF2B5EF4-FFF2-40B4-BE49-F238E27FC236}">
                <a16:creationId xmlns:a16="http://schemas.microsoft.com/office/drawing/2014/main" xmlns="" id="{D600FA11-D323-6A49-B4DA-414D6D88D1FF}"/>
              </a:ext>
            </a:extLst>
          </p:cNvPr>
          <p:cNvSpPr>
            <a:spLocks noGrp="1"/>
          </p:cNvSpPr>
          <p:nvPr>
            <p:ph idx="1"/>
          </p:nvPr>
        </p:nvSpPr>
        <p:spPr/>
        <p:txBody>
          <a:bodyPr/>
          <a:lstStyle/>
          <a:p>
            <a:r>
              <a:rPr lang="en-US" dirty="0"/>
              <a:t>2016 average number of weekday trips..................................433,394</a:t>
            </a:r>
          </a:p>
          <a:p>
            <a:r>
              <a:rPr lang="en-US" dirty="0"/>
              <a:t>Average trip length................................................................14.7 miles</a:t>
            </a:r>
          </a:p>
          <a:p>
            <a:r>
              <a:rPr lang="en-US" dirty="0"/>
              <a:t>Gallons of gas saved by avoiding driving (round trip)............1.4 gallons</a:t>
            </a:r>
          </a:p>
          <a:p>
            <a:r>
              <a:rPr lang="en-US" dirty="0"/>
              <a:t>CO2e avoided in one average round trip............................27.0 </a:t>
            </a:r>
            <a:r>
              <a:rPr lang="en-US" dirty="0" err="1"/>
              <a:t>lb</a:t>
            </a:r>
            <a:r>
              <a:rPr lang="en-US" dirty="0"/>
              <a:t> CO2e</a:t>
            </a:r>
          </a:p>
          <a:p>
            <a:pPr marL="0" indent="0">
              <a:buNone/>
            </a:pPr>
            <a:r>
              <a:rPr lang="en-US" sz="1800" dirty="0"/>
              <a:t>	(</a:t>
            </a:r>
            <a:r>
              <a:rPr lang="en-US" sz="1800" i="1" dirty="0"/>
              <a:t>Source: </a:t>
            </a:r>
            <a:r>
              <a:rPr lang="en-US" sz="1800" i="1" dirty="0">
                <a:hlinkClick r:id="rId2"/>
              </a:rPr>
              <a:t>www.BART.gov</a:t>
            </a:r>
            <a:r>
              <a:rPr lang="en-US" sz="1800" dirty="0"/>
              <a:t>) </a:t>
            </a:r>
          </a:p>
        </p:txBody>
      </p:sp>
    </p:spTree>
    <p:extLst>
      <p:ext uri="{BB962C8B-B14F-4D97-AF65-F5344CB8AC3E}">
        <p14:creationId xmlns:p14="http://schemas.microsoft.com/office/powerpoint/2010/main" val="984371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CABEC96-B4B5-8640-980A-712DCFBA3190}"/>
              </a:ext>
            </a:extLst>
          </p:cNvPr>
          <p:cNvSpPr>
            <a:spLocks noGrp="1"/>
          </p:cNvSpPr>
          <p:nvPr>
            <p:ph type="title"/>
          </p:nvPr>
        </p:nvSpPr>
        <p:spPr/>
        <p:txBody>
          <a:bodyPr/>
          <a:lstStyle/>
          <a:p>
            <a:r>
              <a:rPr lang="en-US" dirty="0" smtClean="0"/>
              <a:t>Branch 4 BART Project</a:t>
            </a:r>
            <a:endParaRPr lang="en-US" dirty="0"/>
          </a:p>
        </p:txBody>
      </p:sp>
      <p:sp>
        <p:nvSpPr>
          <p:cNvPr id="3" name="Content Placeholder 2">
            <a:extLst>
              <a:ext uri="{FF2B5EF4-FFF2-40B4-BE49-F238E27FC236}">
                <a16:creationId xmlns:a16="http://schemas.microsoft.com/office/drawing/2014/main" xmlns="" id="{D600FA11-D323-6A49-B4DA-414D6D88D1FF}"/>
              </a:ext>
            </a:extLst>
          </p:cNvPr>
          <p:cNvSpPr>
            <a:spLocks noGrp="1"/>
          </p:cNvSpPr>
          <p:nvPr>
            <p:ph idx="1"/>
          </p:nvPr>
        </p:nvSpPr>
        <p:spPr/>
        <p:txBody>
          <a:bodyPr>
            <a:normAutofit/>
          </a:bodyPr>
          <a:lstStyle/>
          <a:p>
            <a:pPr marL="0" indent="0" algn="ctr">
              <a:buNone/>
            </a:pPr>
            <a:endParaRPr lang="en-US" sz="9600" dirty="0" smtClean="0"/>
          </a:p>
          <a:p>
            <a:pPr marL="0" indent="0" algn="ctr">
              <a:buNone/>
            </a:pPr>
            <a:r>
              <a:rPr lang="en-US" sz="9600" dirty="0" smtClean="0"/>
              <a:t>Q &amp; A</a:t>
            </a:r>
            <a:endParaRPr lang="en-US" sz="9600" dirty="0"/>
          </a:p>
        </p:txBody>
      </p:sp>
    </p:spTree>
    <p:extLst>
      <p:ext uri="{BB962C8B-B14F-4D97-AF65-F5344CB8AC3E}">
        <p14:creationId xmlns:p14="http://schemas.microsoft.com/office/powerpoint/2010/main" val="3489513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5B25B3-7D02-B74C-958A-0B31302D5F2E}"/>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xmlns="" id="{DDC2EDCC-6D72-8546-9FEB-3C0D9A0A3B4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0546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871CB8-F343-414A-B34C-4DF171EA7964}"/>
              </a:ext>
            </a:extLst>
          </p:cNvPr>
          <p:cNvSpPr>
            <a:spLocks noGrp="1"/>
          </p:cNvSpPr>
          <p:nvPr>
            <p:ph type="title"/>
          </p:nvPr>
        </p:nvSpPr>
        <p:spPr/>
        <p:txBody>
          <a:bodyPr/>
          <a:lstStyle/>
          <a:p>
            <a:r>
              <a:rPr lang="en-US" dirty="0"/>
              <a:t>Resources used</a:t>
            </a:r>
          </a:p>
        </p:txBody>
      </p:sp>
      <p:sp>
        <p:nvSpPr>
          <p:cNvPr id="3" name="Content Placeholder 2">
            <a:extLst>
              <a:ext uri="{FF2B5EF4-FFF2-40B4-BE49-F238E27FC236}">
                <a16:creationId xmlns:a16="http://schemas.microsoft.com/office/drawing/2014/main" xmlns="" id="{19DA01CD-0C44-E140-AED6-10A77173C3C9}"/>
              </a:ext>
            </a:extLst>
          </p:cNvPr>
          <p:cNvSpPr>
            <a:spLocks noGrp="1"/>
          </p:cNvSpPr>
          <p:nvPr>
            <p:ph idx="1"/>
          </p:nvPr>
        </p:nvSpPr>
        <p:spPr/>
        <p:txBody>
          <a:bodyPr/>
          <a:lstStyle/>
          <a:p>
            <a:r>
              <a:rPr lang="en-US" dirty="0" err="1"/>
              <a:t>Bart.gov</a:t>
            </a:r>
            <a:r>
              <a:rPr lang="en-US" dirty="0"/>
              <a:t> ridership raw data: </a:t>
            </a:r>
            <a:r>
              <a:rPr lang="en-US" dirty="0">
                <a:hlinkClick r:id="rId2"/>
              </a:rPr>
              <a:t>http://64.111.127.166/origin-destination/</a:t>
            </a:r>
            <a:endParaRPr lang="en-US" dirty="0"/>
          </a:p>
          <a:p>
            <a:r>
              <a:rPr lang="en-US" dirty="0"/>
              <a:t>Twitter API</a:t>
            </a:r>
          </a:p>
        </p:txBody>
      </p:sp>
    </p:spTree>
    <p:extLst>
      <p:ext uri="{BB962C8B-B14F-4D97-AF65-F5344CB8AC3E}">
        <p14:creationId xmlns:p14="http://schemas.microsoft.com/office/powerpoint/2010/main" val="428945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8AF86E-7846-1D40-98EE-CBCB304B5912}"/>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xmlns="" id="{62EDAFBF-9505-074B-BEAA-DA5779AAE2F4}"/>
              </a:ext>
            </a:extLst>
          </p:cNvPr>
          <p:cNvSpPr>
            <a:spLocks noGrp="1"/>
          </p:cNvSpPr>
          <p:nvPr>
            <p:ph idx="1"/>
          </p:nvPr>
        </p:nvSpPr>
        <p:spPr/>
        <p:txBody>
          <a:bodyPr>
            <a:normAutofit/>
          </a:bodyPr>
          <a:lstStyle/>
          <a:p>
            <a:endParaRPr lang="en-US" dirty="0"/>
          </a:p>
          <a:p>
            <a:endParaRPr lang="en-US" dirty="0"/>
          </a:p>
          <a:p>
            <a:endParaRPr lang="en-US" b="1" dirty="0"/>
          </a:p>
        </p:txBody>
      </p:sp>
      <p:sp>
        <p:nvSpPr>
          <p:cNvPr id="4" name="Content Placeholder 2">
            <a:extLst>
              <a:ext uri="{FF2B5EF4-FFF2-40B4-BE49-F238E27FC236}">
                <a16:creationId xmlns:a16="http://schemas.microsoft.com/office/drawing/2014/main" xmlns="" id="{59648950-EA84-B648-BC02-AFB1BCBB65C7}"/>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are the ridership yearly trends? What does the seasonality look like?</a:t>
            </a:r>
          </a:p>
          <a:p>
            <a:r>
              <a:rPr lang="en-US" dirty="0"/>
              <a:t>Hourly trends – when should I ride Bart if I don’t want a crowded train?</a:t>
            </a:r>
          </a:p>
          <a:p>
            <a:r>
              <a:rPr lang="en-US" dirty="0"/>
              <a:t>Was there an effect from a “Big Event” in 2016 to ridership? </a:t>
            </a:r>
          </a:p>
          <a:p>
            <a:r>
              <a:rPr lang="en-US" dirty="0"/>
              <a:t>Where people are exiting/boarding Bart the most?</a:t>
            </a:r>
          </a:p>
          <a:p>
            <a:r>
              <a:rPr lang="en-US" dirty="0"/>
              <a:t>Bart delays last ~2yrs</a:t>
            </a:r>
          </a:p>
          <a:p>
            <a:pPr lvl="1">
              <a:buFontTx/>
              <a:buChar char="-"/>
            </a:pPr>
            <a:r>
              <a:rPr lang="en-US" dirty="0"/>
              <a:t>Weather affected?</a:t>
            </a:r>
          </a:p>
          <a:p>
            <a:pPr lvl="1">
              <a:buFontTx/>
              <a:buChar char="-"/>
            </a:pPr>
            <a:r>
              <a:rPr lang="en-US" dirty="0"/>
              <a:t>Trends: When not to ride BART…</a:t>
            </a:r>
          </a:p>
          <a:p>
            <a:endParaRPr lang="en-US" dirty="0"/>
          </a:p>
        </p:txBody>
      </p:sp>
    </p:spTree>
    <p:extLst>
      <p:ext uri="{BB962C8B-B14F-4D97-AF65-F5344CB8AC3E}">
        <p14:creationId xmlns:p14="http://schemas.microsoft.com/office/powerpoint/2010/main" val="3160919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04B545-53B1-2A49-B39B-2D4BE5693639}"/>
              </a:ext>
            </a:extLst>
          </p:cNvPr>
          <p:cNvSpPr>
            <a:spLocks noGrp="1"/>
          </p:cNvSpPr>
          <p:nvPr>
            <p:ph type="title"/>
          </p:nvPr>
        </p:nvSpPr>
        <p:spPr/>
        <p:txBody>
          <a:bodyPr/>
          <a:lstStyle/>
          <a:p>
            <a:r>
              <a:rPr lang="en-US" dirty="0"/>
              <a:t>Key terms</a:t>
            </a:r>
          </a:p>
        </p:txBody>
      </p:sp>
      <p:sp>
        <p:nvSpPr>
          <p:cNvPr id="3" name="Content Placeholder 2">
            <a:extLst>
              <a:ext uri="{FF2B5EF4-FFF2-40B4-BE49-F238E27FC236}">
                <a16:creationId xmlns:a16="http://schemas.microsoft.com/office/drawing/2014/main" xmlns="" id="{E3170BDF-E788-E846-9E22-5B1F0BCD5305}"/>
              </a:ext>
            </a:extLst>
          </p:cNvPr>
          <p:cNvSpPr>
            <a:spLocks noGrp="1"/>
          </p:cNvSpPr>
          <p:nvPr>
            <p:ph idx="1"/>
          </p:nvPr>
        </p:nvSpPr>
        <p:spPr/>
        <p:txBody>
          <a:bodyPr/>
          <a:lstStyle/>
          <a:p>
            <a:r>
              <a:rPr lang="en-US" dirty="0"/>
              <a:t>Throughput: Number of people that click in/out of a station</a:t>
            </a:r>
          </a:p>
        </p:txBody>
      </p:sp>
    </p:spTree>
    <p:extLst>
      <p:ext uri="{BB962C8B-B14F-4D97-AF65-F5344CB8AC3E}">
        <p14:creationId xmlns:p14="http://schemas.microsoft.com/office/powerpoint/2010/main" val="3105281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FD4962BF-D822-6E4D-9E5E-89F1D7F00D21}"/>
              </a:ext>
            </a:extLst>
          </p:cNvPr>
          <p:cNvSpPr>
            <a:spLocks noGrp="1"/>
          </p:cNvSpPr>
          <p:nvPr>
            <p:ph type="title"/>
          </p:nvPr>
        </p:nvSpPr>
        <p:spPr/>
        <p:txBody>
          <a:bodyPr/>
          <a:lstStyle/>
          <a:p>
            <a:r>
              <a:rPr lang="en-US" dirty="0"/>
              <a:t>BART Seasonality</a:t>
            </a:r>
          </a:p>
        </p:txBody>
      </p:sp>
      <p:pic>
        <p:nvPicPr>
          <p:cNvPr id="6" name="Picture 5">
            <a:extLst>
              <a:ext uri="{FF2B5EF4-FFF2-40B4-BE49-F238E27FC236}">
                <a16:creationId xmlns="" xmlns:a16="http://schemas.microsoft.com/office/drawing/2014/main" id="{F738CAE5-47DF-7643-8186-8FCBCC41685E}"/>
              </a:ext>
            </a:extLst>
          </p:cNvPr>
          <p:cNvPicPr>
            <a:picLocks noChangeAspect="1"/>
          </p:cNvPicPr>
          <p:nvPr/>
        </p:nvPicPr>
        <p:blipFill>
          <a:blip r:embed="rId2"/>
          <a:stretch>
            <a:fillRect/>
          </a:stretch>
        </p:blipFill>
        <p:spPr>
          <a:xfrm>
            <a:off x="831850" y="4673356"/>
            <a:ext cx="4697573" cy="1467992"/>
          </a:xfrm>
          <a:prstGeom prst="rect">
            <a:avLst/>
          </a:prstGeom>
        </p:spPr>
      </p:pic>
    </p:spTree>
    <p:extLst>
      <p:ext uri="{BB962C8B-B14F-4D97-AF65-F5344CB8AC3E}">
        <p14:creationId xmlns:p14="http://schemas.microsoft.com/office/powerpoint/2010/main" val="1884413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CE5D027-FB93-424C-A460-F7D4032D5455}"/>
              </a:ext>
            </a:extLst>
          </p:cNvPr>
          <p:cNvPicPr>
            <a:picLocks noChangeAspect="1"/>
          </p:cNvPicPr>
          <p:nvPr/>
        </p:nvPicPr>
        <p:blipFill>
          <a:blip r:embed="rId2"/>
          <a:stretch>
            <a:fillRect/>
          </a:stretch>
        </p:blipFill>
        <p:spPr>
          <a:xfrm>
            <a:off x="486055" y="636999"/>
            <a:ext cx="10692229" cy="5874851"/>
          </a:xfrm>
          <a:prstGeom prst="rect">
            <a:avLst/>
          </a:prstGeom>
          <a:ln>
            <a:solidFill>
              <a:schemeClr val="accent1">
                <a:lumMod val="50000"/>
              </a:schemeClr>
            </a:solidFill>
          </a:ln>
        </p:spPr>
      </p:pic>
    </p:spTree>
    <p:extLst>
      <p:ext uri="{BB962C8B-B14F-4D97-AF65-F5344CB8AC3E}">
        <p14:creationId xmlns:p14="http://schemas.microsoft.com/office/powerpoint/2010/main" val="3911772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CEDA86B-6CA6-0A40-A2EF-7AABA2F45815}"/>
              </a:ext>
            </a:extLst>
          </p:cNvPr>
          <p:cNvPicPr>
            <a:picLocks noChangeAspect="1"/>
          </p:cNvPicPr>
          <p:nvPr/>
        </p:nvPicPr>
        <p:blipFill>
          <a:blip r:embed="rId2"/>
          <a:stretch>
            <a:fillRect/>
          </a:stretch>
        </p:blipFill>
        <p:spPr>
          <a:xfrm>
            <a:off x="595902" y="699452"/>
            <a:ext cx="10541285" cy="5948806"/>
          </a:xfrm>
          <a:prstGeom prst="rect">
            <a:avLst/>
          </a:prstGeom>
        </p:spPr>
      </p:pic>
    </p:spTree>
    <p:extLst>
      <p:ext uri="{BB962C8B-B14F-4D97-AF65-F5344CB8AC3E}">
        <p14:creationId xmlns:p14="http://schemas.microsoft.com/office/powerpoint/2010/main" val="1790168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898F65-F399-EA4B-AD1C-D9EA1EBA45BF}"/>
              </a:ext>
            </a:extLst>
          </p:cNvPr>
          <p:cNvSpPr>
            <a:spLocks noGrp="1"/>
          </p:cNvSpPr>
          <p:nvPr>
            <p:ph type="title"/>
          </p:nvPr>
        </p:nvSpPr>
        <p:spPr/>
        <p:txBody>
          <a:bodyPr/>
          <a:lstStyle/>
          <a:p>
            <a:r>
              <a:rPr lang="en-US" dirty="0"/>
              <a:t>Code: Key Learnings</a:t>
            </a:r>
          </a:p>
        </p:txBody>
      </p:sp>
      <p:pic>
        <p:nvPicPr>
          <p:cNvPr id="8" name="Picture 7">
            <a:extLst>
              <a:ext uri="{FF2B5EF4-FFF2-40B4-BE49-F238E27FC236}">
                <a16:creationId xmlns:a16="http://schemas.microsoft.com/office/drawing/2014/main" xmlns="" id="{958851DD-F096-B74F-A907-F114B5D2BC03}"/>
              </a:ext>
            </a:extLst>
          </p:cNvPr>
          <p:cNvPicPr>
            <a:picLocks noChangeAspect="1"/>
          </p:cNvPicPr>
          <p:nvPr/>
        </p:nvPicPr>
        <p:blipFill rotWithShape="1">
          <a:blip r:embed="rId2"/>
          <a:srcRect l="6532" t="34606" r="6532" b="36030"/>
          <a:stretch/>
        </p:blipFill>
        <p:spPr>
          <a:xfrm>
            <a:off x="838199" y="2301410"/>
            <a:ext cx="10515601" cy="3298005"/>
          </a:xfrm>
          <a:prstGeom prst="rect">
            <a:avLst/>
          </a:prstGeom>
        </p:spPr>
      </p:pic>
      <p:sp>
        <p:nvSpPr>
          <p:cNvPr id="9" name="TextBox 8">
            <a:extLst>
              <a:ext uri="{FF2B5EF4-FFF2-40B4-BE49-F238E27FC236}">
                <a16:creationId xmlns:a16="http://schemas.microsoft.com/office/drawing/2014/main" xmlns="" id="{10302462-F5E3-AF42-B94B-C544C3EC28E1}"/>
              </a:ext>
            </a:extLst>
          </p:cNvPr>
          <p:cNvSpPr txBox="1"/>
          <p:nvPr/>
        </p:nvSpPr>
        <p:spPr>
          <a:xfrm>
            <a:off x="923192" y="1811383"/>
            <a:ext cx="7227277" cy="369332"/>
          </a:xfrm>
          <a:prstGeom prst="rect">
            <a:avLst/>
          </a:prstGeom>
          <a:noFill/>
        </p:spPr>
        <p:txBody>
          <a:bodyPr wrap="square" rtlCol="0">
            <a:spAutoFit/>
          </a:bodyPr>
          <a:lstStyle/>
          <a:p>
            <a:r>
              <a:rPr lang="en-US" dirty="0"/>
              <a:t>No need to download a large CSV file if a link to it is already available </a:t>
            </a:r>
          </a:p>
        </p:txBody>
      </p:sp>
    </p:spTree>
    <p:extLst>
      <p:ext uri="{BB962C8B-B14F-4D97-AF65-F5344CB8AC3E}">
        <p14:creationId xmlns:p14="http://schemas.microsoft.com/office/powerpoint/2010/main" val="2042153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898F65-F399-EA4B-AD1C-D9EA1EBA45BF}"/>
              </a:ext>
            </a:extLst>
          </p:cNvPr>
          <p:cNvSpPr>
            <a:spLocks noGrp="1"/>
          </p:cNvSpPr>
          <p:nvPr>
            <p:ph type="title"/>
          </p:nvPr>
        </p:nvSpPr>
        <p:spPr/>
        <p:txBody>
          <a:bodyPr/>
          <a:lstStyle/>
          <a:p>
            <a:r>
              <a:rPr lang="en-US" dirty="0"/>
              <a:t>Code: Key Learnings</a:t>
            </a:r>
          </a:p>
        </p:txBody>
      </p:sp>
      <p:pic>
        <p:nvPicPr>
          <p:cNvPr id="4" name="Picture 3">
            <a:extLst>
              <a:ext uri="{FF2B5EF4-FFF2-40B4-BE49-F238E27FC236}">
                <a16:creationId xmlns:a16="http://schemas.microsoft.com/office/drawing/2014/main" xmlns="" id="{9C86EA89-7394-9B47-85DB-EDE2EE06A5D1}"/>
              </a:ext>
            </a:extLst>
          </p:cNvPr>
          <p:cNvPicPr>
            <a:picLocks noChangeAspect="1"/>
          </p:cNvPicPr>
          <p:nvPr/>
        </p:nvPicPr>
        <p:blipFill rotWithShape="1">
          <a:blip r:embed="rId2"/>
          <a:srcRect l="16029" t="43112" r="9992" b="37528"/>
          <a:stretch/>
        </p:blipFill>
        <p:spPr>
          <a:xfrm>
            <a:off x="838200" y="2301410"/>
            <a:ext cx="8751870" cy="2126751"/>
          </a:xfrm>
          <a:prstGeom prst="rect">
            <a:avLst/>
          </a:prstGeom>
        </p:spPr>
      </p:pic>
      <p:sp>
        <p:nvSpPr>
          <p:cNvPr id="6" name="TextBox 5">
            <a:extLst>
              <a:ext uri="{FF2B5EF4-FFF2-40B4-BE49-F238E27FC236}">
                <a16:creationId xmlns:a16="http://schemas.microsoft.com/office/drawing/2014/main" xmlns="" id="{5AB75673-565A-2249-9C2A-2A0B52D1EACC}"/>
              </a:ext>
            </a:extLst>
          </p:cNvPr>
          <p:cNvSpPr txBox="1"/>
          <p:nvPr/>
        </p:nvSpPr>
        <p:spPr>
          <a:xfrm>
            <a:off x="923192" y="1811383"/>
            <a:ext cx="7227277" cy="369332"/>
          </a:xfrm>
          <a:prstGeom prst="rect">
            <a:avLst/>
          </a:prstGeom>
          <a:noFill/>
        </p:spPr>
        <p:txBody>
          <a:bodyPr wrap="square" rtlCol="0">
            <a:spAutoFit/>
          </a:bodyPr>
          <a:lstStyle/>
          <a:p>
            <a:r>
              <a:rPr lang="en-US" dirty="0"/>
              <a:t>Annotate: Add notes directly to the chart</a:t>
            </a:r>
          </a:p>
        </p:txBody>
      </p:sp>
    </p:spTree>
    <p:extLst>
      <p:ext uri="{BB962C8B-B14F-4D97-AF65-F5344CB8AC3E}">
        <p14:creationId xmlns:p14="http://schemas.microsoft.com/office/powerpoint/2010/main" val="3021137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54C7CC-0372-704E-8DFE-C1267BF9279D}"/>
              </a:ext>
            </a:extLst>
          </p:cNvPr>
          <p:cNvSpPr>
            <a:spLocks noGrp="1"/>
          </p:cNvSpPr>
          <p:nvPr>
            <p:ph type="title"/>
          </p:nvPr>
        </p:nvSpPr>
        <p:spPr/>
        <p:txBody>
          <a:bodyPr/>
          <a:lstStyle/>
          <a:p>
            <a:r>
              <a:rPr lang="en-US" dirty="0"/>
              <a:t>Super Bowl Impact– </a:t>
            </a:r>
            <a:r>
              <a:rPr lang="en-US" dirty="0">
                <a:solidFill>
                  <a:schemeClr val="accent1">
                    <a:lumMod val="75000"/>
                  </a:schemeClr>
                </a:solidFill>
              </a:rPr>
              <a:t>Origin station (Jan-Feb)</a:t>
            </a:r>
          </a:p>
        </p:txBody>
      </p:sp>
      <p:pic>
        <p:nvPicPr>
          <p:cNvPr id="6" name="Content Placeholder 5">
            <a:extLst>
              <a:ext uri="{FF2B5EF4-FFF2-40B4-BE49-F238E27FC236}">
                <a16:creationId xmlns:a16="http://schemas.microsoft.com/office/drawing/2014/main" xmlns="" id="{2530D20D-314C-014B-A244-22B3B895202C}"/>
              </a:ext>
            </a:extLst>
          </p:cNvPr>
          <p:cNvPicPr>
            <a:picLocks noGrp="1" noChangeAspect="1"/>
          </p:cNvPicPr>
          <p:nvPr>
            <p:ph idx="1"/>
          </p:nvPr>
        </p:nvPicPr>
        <p:blipFill>
          <a:blip r:embed="rId2"/>
          <a:stretch>
            <a:fillRect/>
          </a:stretch>
        </p:blipFill>
        <p:spPr>
          <a:xfrm>
            <a:off x="677334" y="1365807"/>
            <a:ext cx="10312399" cy="5432874"/>
          </a:xfrm>
          <a:prstGeom prst="rect">
            <a:avLst/>
          </a:prstGeom>
        </p:spPr>
      </p:pic>
    </p:spTree>
    <p:extLst>
      <p:ext uri="{BB962C8B-B14F-4D97-AF65-F5344CB8AC3E}">
        <p14:creationId xmlns:p14="http://schemas.microsoft.com/office/powerpoint/2010/main" val="1844131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2331</TotalTime>
  <Words>706</Words>
  <Application>Microsoft Office PowerPoint</Application>
  <PresentationFormat>Widescreen</PresentationFormat>
  <Paragraphs>92</Paragraphs>
  <Slides>30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Branch4</vt:lpstr>
      <vt:lpstr>To ride or not to ride Bart?</vt:lpstr>
      <vt:lpstr>Questions</vt:lpstr>
      <vt:lpstr>BART Seasonality</vt:lpstr>
      <vt:lpstr>PowerPoint Presentation</vt:lpstr>
      <vt:lpstr>PowerPoint Presentation</vt:lpstr>
      <vt:lpstr>Code: Key Learnings</vt:lpstr>
      <vt:lpstr>Code: Key Learnings</vt:lpstr>
      <vt:lpstr>Super Bowl Impact– Origin station (Jan-Feb)</vt:lpstr>
      <vt:lpstr>Super Bowl Impact– Destination (Jan-Feb)</vt:lpstr>
      <vt:lpstr>Weekday Impact </vt:lpstr>
      <vt:lpstr>Key Learnings – Weekdays indexing</vt:lpstr>
      <vt:lpstr>Key Learnings – Side-by-Side bars</vt:lpstr>
      <vt:lpstr>Super Bowl Impact– Origin station (Jan-Feb)</vt:lpstr>
      <vt:lpstr>Super Bowl Impact– Destination (Jan-Feb)</vt:lpstr>
      <vt:lpstr>Key Learnings – Code</vt:lpstr>
      <vt:lpstr>Key Learnings – Focus on Question</vt:lpstr>
      <vt:lpstr>Throughput Between Stations (2015)</vt:lpstr>
      <vt:lpstr>Throughput Between Stations (2016)</vt:lpstr>
      <vt:lpstr>Popular Station Findings</vt:lpstr>
      <vt:lpstr>BART Delays</vt:lpstr>
      <vt:lpstr>PowerPoint Presentation</vt:lpstr>
      <vt:lpstr>PowerPoint Presentation</vt:lpstr>
      <vt:lpstr>The Analysis</vt:lpstr>
      <vt:lpstr>The Analysis</vt:lpstr>
      <vt:lpstr>BART Green Energy Quick Facts </vt:lpstr>
      <vt:lpstr>Branch 4 BART Project</vt:lpstr>
      <vt:lpstr>Appendix</vt:lpstr>
      <vt:lpstr>Resources used</vt:lpstr>
      <vt:lpstr>Key terms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Branch 4</dc:title>
  <dc:creator>Melody Lamphear</dc:creator>
  <cp:lastModifiedBy>Tony</cp:lastModifiedBy>
  <cp:revision>22</cp:revision>
  <dcterms:created xsi:type="dcterms:W3CDTF">2018-03-16T03:52:14Z</dcterms:created>
  <dcterms:modified xsi:type="dcterms:W3CDTF">2018-03-20T03:15:31Z</dcterms:modified>
</cp:coreProperties>
</file>